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13"/>
  </p:notesMasterIdLst>
  <p:sldIdLst>
    <p:sldId id="287" r:id="rId6"/>
    <p:sldId id="263" r:id="rId7"/>
    <p:sldId id="316" r:id="rId8"/>
    <p:sldId id="317" r:id="rId9"/>
    <p:sldId id="325" r:id="rId10"/>
    <p:sldId id="320" r:id="rId11"/>
    <p:sldId id="312" r:id="rId12"/>
  </p:sldIdLst>
  <p:sldSz cx="20104100" cy="11309350"/>
  <p:notesSz cx="20104100" cy="113093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6132"/>
    <a:srgbClr val="D5935E"/>
    <a:srgbClr val="FFFFFF"/>
    <a:srgbClr val="F79646"/>
    <a:srgbClr val="1D3F5E"/>
    <a:srgbClr val="1F497D"/>
    <a:srgbClr val="595959"/>
    <a:srgbClr val="A1988E"/>
    <a:srgbClr val="EEECE1"/>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3BAD160-7099-457D-A095-A84F0ED56224}" v="2" dt="2026-10-21T14:27:50.919"/>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0584"/>
  </p:normalViewPr>
  <p:slideViewPr>
    <p:cSldViewPr>
      <p:cViewPr varScale="1">
        <p:scale>
          <a:sx n="58" d="100"/>
          <a:sy n="58" d="100"/>
        </p:scale>
        <p:origin x="48" y="72"/>
      </p:cViewPr>
      <p:guideLst>
        <p:guide orient="horz" pos="2880"/>
        <p:guide pos="2160"/>
      </p:guideLst>
    </p:cSldViewPr>
  </p:slideViewPr>
  <p:notesTextViewPr>
    <p:cViewPr>
      <p:scale>
        <a:sx n="95" d="100"/>
        <a:sy n="9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viewProps" Target="viewProps.xml"/><Relationship Id="rId10" Type="http://schemas.openxmlformats.org/officeDocument/2006/relationships/slide" Target="slides/slide5.xml"/><Relationship Id="rId19"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holas Peterson" userId="ee5e1e99-4fa9-4683-930c-e218aabd8303" providerId="ADAL" clId="{135ED675-1BBF-4534-BE79-017CA76BB847}"/>
    <pc:docChg chg="undo redo custSel addSld delSld modSld sldOrd modMainMaster">
      <pc:chgData name="Nicholas Peterson" userId="ee5e1e99-4fa9-4683-930c-e218aabd8303" providerId="ADAL" clId="{135ED675-1BBF-4534-BE79-017CA76BB847}" dt="2026-10-21T14:26:18.344" v="1859" actId="478"/>
      <pc:docMkLst>
        <pc:docMk/>
      </pc:docMkLst>
      <pc:sldChg chg="delSp modSp mod">
        <pc:chgData name="Nicholas Peterson" userId="ee5e1e99-4fa9-4683-930c-e218aabd8303" providerId="ADAL" clId="{135ED675-1BBF-4534-BE79-017CA76BB847}" dt="2026-10-21T14:26:12.742" v="1858" actId="478"/>
        <pc:sldMkLst>
          <pc:docMk/>
          <pc:sldMk cId="3151461853" sldId="263"/>
        </pc:sldMkLst>
        <pc:cxnChg chg="mod">
          <ac:chgData name="Nicholas Peterson" userId="ee5e1e99-4fa9-4683-930c-e218aabd8303" providerId="ADAL" clId="{135ED675-1BBF-4534-BE79-017CA76BB847}" dt="2026-10-21T14:09:04.488" v="1631" actId="1037"/>
          <ac:cxnSpMkLst>
            <pc:docMk/>
            <pc:sldMk cId="3151461853" sldId="263"/>
            <ac:cxnSpMk id="18" creationId="{17F89519-685F-EFE1-CFEF-F0864BC880B6}"/>
          </ac:cxnSpMkLst>
        </pc:cxnChg>
        <pc:cxnChg chg="del">
          <ac:chgData name="Nicholas Peterson" userId="ee5e1e99-4fa9-4683-930c-e218aabd8303" providerId="ADAL" clId="{135ED675-1BBF-4534-BE79-017CA76BB847}" dt="2026-10-21T14:26:12.742" v="1858" actId="478"/>
          <ac:cxnSpMkLst>
            <pc:docMk/>
            <pc:sldMk cId="3151461853" sldId="263"/>
            <ac:cxnSpMk id="229" creationId="{6111AF52-6F26-C0F0-9883-C545BE1ADEF4}"/>
          </ac:cxnSpMkLst>
        </pc:cxnChg>
      </pc:sldChg>
      <pc:sldChg chg="modSp del mod">
        <pc:chgData name="Nicholas Peterson" userId="ee5e1e99-4fa9-4683-930c-e218aabd8303" providerId="ADAL" clId="{135ED675-1BBF-4534-BE79-017CA76BB847}" dt="2026-10-21T14:18:54.302" v="1696"/>
        <pc:sldMkLst>
          <pc:docMk/>
          <pc:sldMk cId="1640025162" sldId="265"/>
        </pc:sldMkLst>
        <pc:spChg chg="mod">
          <ac:chgData name="Nicholas Peterson" userId="ee5e1e99-4fa9-4683-930c-e218aabd8303" providerId="ADAL" clId="{135ED675-1BBF-4534-BE79-017CA76BB847}" dt="2026-10-21T14:10:32.084" v="1650" actId="14100"/>
          <ac:spMkLst>
            <pc:docMk/>
            <pc:sldMk cId="1640025162" sldId="265"/>
            <ac:spMk id="13" creationId="{609A7DA8-EA62-F692-EE92-1D138F1570DA}"/>
          </ac:spMkLst>
        </pc:spChg>
        <pc:spChg chg="mod">
          <ac:chgData name="Nicholas Peterson" userId="ee5e1e99-4fa9-4683-930c-e218aabd8303" providerId="ADAL" clId="{135ED675-1BBF-4534-BE79-017CA76BB847}" dt="2026-10-21T14:10:01.820" v="1642" actId="14100"/>
          <ac:spMkLst>
            <pc:docMk/>
            <pc:sldMk cId="1640025162" sldId="265"/>
            <ac:spMk id="37" creationId="{312E7133-6FE4-4659-C15A-D8F9E593CD8C}"/>
          </ac:spMkLst>
        </pc:spChg>
        <pc:picChg chg="mod">
          <ac:chgData name="Nicholas Peterson" userId="ee5e1e99-4fa9-4683-930c-e218aabd8303" providerId="ADAL" clId="{135ED675-1BBF-4534-BE79-017CA76BB847}" dt="2026-10-21T14:10:26.916" v="1649" actId="14100"/>
          <ac:picMkLst>
            <pc:docMk/>
            <pc:sldMk cId="1640025162" sldId="265"/>
            <ac:picMk id="34" creationId="{D60D856B-EACC-7459-8108-CAAFE5BA29FB}"/>
          </ac:picMkLst>
        </pc:picChg>
      </pc:sldChg>
      <pc:sldChg chg="del">
        <pc:chgData name="Nicholas Peterson" userId="ee5e1e99-4fa9-4683-930c-e218aabd8303" providerId="ADAL" clId="{135ED675-1BBF-4534-BE79-017CA76BB847}" dt="2026-10-21T14:18:55.248" v="1701"/>
        <pc:sldMkLst>
          <pc:docMk/>
          <pc:sldMk cId="3803913118" sldId="286"/>
        </pc:sldMkLst>
      </pc:sldChg>
      <pc:sldChg chg="delSp modSp del mod">
        <pc:chgData name="Nicholas Peterson" userId="ee5e1e99-4fa9-4683-930c-e218aabd8303" providerId="ADAL" clId="{135ED675-1BBF-4534-BE79-017CA76BB847}" dt="2026-10-21T14:19:03.081" v="1709"/>
        <pc:sldMkLst>
          <pc:docMk/>
          <pc:sldMk cId="1840660423" sldId="290"/>
        </pc:sldMkLst>
        <pc:spChg chg="mod">
          <ac:chgData name="Nicholas Peterson" userId="ee5e1e99-4fa9-4683-930c-e218aabd8303" providerId="ADAL" clId="{135ED675-1BBF-4534-BE79-017CA76BB847}" dt="2026-10-21T14:12:13.229" v="1671" actId="14100"/>
          <ac:spMkLst>
            <pc:docMk/>
            <pc:sldMk cId="1840660423" sldId="290"/>
            <ac:spMk id="20" creationId="{E3E98D87-1026-1162-00C7-83B52CF0EB29}"/>
          </ac:spMkLst>
        </pc:spChg>
        <pc:spChg chg="mod">
          <ac:chgData name="Nicholas Peterson" userId="ee5e1e99-4fa9-4683-930c-e218aabd8303" providerId="ADAL" clId="{135ED675-1BBF-4534-BE79-017CA76BB847}" dt="2026-10-21T14:11:58.351" v="1669" actId="1035"/>
          <ac:spMkLst>
            <pc:docMk/>
            <pc:sldMk cId="1840660423" sldId="290"/>
            <ac:spMk id="30" creationId="{AE93B4BC-3C16-123C-70CB-BB5A059B1526}"/>
          </ac:spMkLst>
        </pc:spChg>
        <pc:spChg chg="ord">
          <ac:chgData name="Nicholas Peterson" userId="ee5e1e99-4fa9-4683-930c-e218aabd8303" providerId="ADAL" clId="{135ED675-1BBF-4534-BE79-017CA76BB847}" dt="2026-10-21T14:11:45.421" v="1655" actId="167"/>
          <ac:spMkLst>
            <pc:docMk/>
            <pc:sldMk cId="1840660423" sldId="290"/>
            <ac:spMk id="33" creationId="{CF08F12F-78CD-E50F-797A-DA56F178DF8C}"/>
          </ac:spMkLst>
        </pc:spChg>
        <pc:spChg chg="mod ord">
          <ac:chgData name="Nicholas Peterson" userId="ee5e1e99-4fa9-4683-930c-e218aabd8303" providerId="ADAL" clId="{135ED675-1BBF-4534-BE79-017CA76BB847}" dt="2026-10-21T14:11:41.792" v="1654" actId="167"/>
          <ac:spMkLst>
            <pc:docMk/>
            <pc:sldMk cId="1840660423" sldId="290"/>
            <ac:spMk id="34" creationId="{3B68B6DA-C3A3-0FA6-FA68-7365617BFAC0}"/>
          </ac:spMkLst>
        </pc:spChg>
        <pc:spChg chg="mod">
          <ac:chgData name="Nicholas Peterson" userId="ee5e1e99-4fa9-4683-930c-e218aabd8303" providerId="ADAL" clId="{135ED675-1BBF-4534-BE79-017CA76BB847}" dt="2026-10-21T14:11:58.351" v="1669" actId="1035"/>
          <ac:spMkLst>
            <pc:docMk/>
            <pc:sldMk cId="1840660423" sldId="290"/>
            <ac:spMk id="37" creationId="{186DCF19-80A6-1E28-F4A6-FDC9A0DF4DD6}"/>
          </ac:spMkLst>
        </pc:spChg>
        <pc:graphicFrameChg chg="mod">
          <ac:chgData name="Nicholas Peterson" userId="ee5e1e99-4fa9-4683-930c-e218aabd8303" providerId="ADAL" clId="{135ED675-1BBF-4534-BE79-017CA76BB847}" dt="2026-10-21T14:11:58.351" v="1669" actId="1035"/>
          <ac:graphicFrameMkLst>
            <pc:docMk/>
            <pc:sldMk cId="1840660423" sldId="290"/>
            <ac:graphicFrameMk id="2" creationId="{00000000-0000-0000-0000-000000000000}"/>
          </ac:graphicFrameMkLst>
        </pc:graphicFrameChg>
        <pc:graphicFrameChg chg="mod">
          <ac:chgData name="Nicholas Peterson" userId="ee5e1e99-4fa9-4683-930c-e218aabd8303" providerId="ADAL" clId="{135ED675-1BBF-4534-BE79-017CA76BB847}" dt="2026-10-21T14:11:58.351" v="1669" actId="1035"/>
          <ac:graphicFrameMkLst>
            <pc:docMk/>
            <pc:sldMk cId="1840660423" sldId="290"/>
            <ac:graphicFrameMk id="915" creationId="{00000000-0000-0000-0000-000000000000}"/>
          </ac:graphicFrameMkLst>
        </pc:graphicFrameChg>
        <pc:cxnChg chg="mod">
          <ac:chgData name="Nicholas Peterson" userId="ee5e1e99-4fa9-4683-930c-e218aabd8303" providerId="ADAL" clId="{135ED675-1BBF-4534-BE79-017CA76BB847}" dt="2026-10-21T14:11:58.351" v="1669" actId="1035"/>
          <ac:cxnSpMkLst>
            <pc:docMk/>
            <pc:sldMk cId="1840660423" sldId="290"/>
            <ac:cxnSpMk id="13" creationId="{5A91B1A9-CAB7-2211-4259-9C3BC336985E}"/>
          </ac:cxnSpMkLst>
        </pc:cxnChg>
        <pc:cxnChg chg="del">
          <ac:chgData name="Nicholas Peterson" userId="ee5e1e99-4fa9-4683-930c-e218aabd8303" providerId="ADAL" clId="{135ED675-1BBF-4534-BE79-017CA76BB847}" dt="2026-10-21T14:14:18.676" v="1672"/>
          <ac:cxnSpMkLst>
            <pc:docMk/>
            <pc:sldMk cId="1840660423" sldId="290"/>
            <ac:cxnSpMk id="45" creationId="{C34E28FD-56D3-AC70-F2C9-F55196B60893}"/>
          </ac:cxnSpMkLst>
        </pc:cxnChg>
        <pc:cxnChg chg="del">
          <ac:chgData name="Nicholas Peterson" userId="ee5e1e99-4fa9-4683-930c-e218aabd8303" providerId="ADAL" clId="{135ED675-1BBF-4534-BE79-017CA76BB847}" dt="2026-10-21T14:14:18.676" v="1673"/>
          <ac:cxnSpMkLst>
            <pc:docMk/>
            <pc:sldMk cId="1840660423" sldId="290"/>
            <ac:cxnSpMk id="47" creationId="{E8C2F57E-9346-09C1-0E7F-02C6620F04F6}"/>
          </ac:cxnSpMkLst>
        </pc:cxnChg>
      </pc:sldChg>
      <pc:sldChg chg="modSp del mod">
        <pc:chgData name="Nicholas Peterson" userId="ee5e1e99-4fa9-4683-930c-e218aabd8303" providerId="ADAL" clId="{135ED675-1BBF-4534-BE79-017CA76BB847}" dt="2026-10-21T14:18:56.491" v="1705"/>
        <pc:sldMkLst>
          <pc:docMk/>
          <pc:sldMk cId="0" sldId="315"/>
        </pc:sldMkLst>
        <pc:spChg chg="mod">
          <ac:chgData name="Nicholas Peterson" userId="ee5e1e99-4fa9-4683-930c-e218aabd8303" providerId="ADAL" clId="{135ED675-1BBF-4534-BE79-017CA76BB847}" dt="2026-10-21T14:17:22.681" v="1694" actId="1035"/>
          <ac:spMkLst>
            <pc:docMk/>
            <pc:sldMk cId="0" sldId="315"/>
            <ac:spMk id="7" creationId="{5454134B-6C6C-6043-0DFA-98A43475A924}"/>
          </ac:spMkLst>
        </pc:spChg>
        <pc:spChg chg="mod">
          <ac:chgData name="Nicholas Peterson" userId="ee5e1e99-4fa9-4683-930c-e218aabd8303" providerId="ADAL" clId="{135ED675-1BBF-4534-BE79-017CA76BB847}" dt="2026-10-21T14:17:17.835" v="1691" actId="1076"/>
          <ac:spMkLst>
            <pc:docMk/>
            <pc:sldMk cId="0" sldId="315"/>
            <ac:spMk id="20" creationId="{E3E98D87-1026-1162-00C7-83B52CF0EB29}"/>
          </ac:spMkLst>
        </pc:spChg>
        <pc:spChg chg="ord">
          <ac:chgData name="Nicholas Peterson" userId="ee5e1e99-4fa9-4683-930c-e218aabd8303" providerId="ADAL" clId="{135ED675-1BBF-4534-BE79-017CA76BB847}" dt="2026-10-21T14:15:32.076" v="1675" actId="167"/>
          <ac:spMkLst>
            <pc:docMk/>
            <pc:sldMk cId="0" sldId="315"/>
            <ac:spMk id="33" creationId="{CF08F12F-78CD-E50F-797A-DA56F178DF8C}"/>
          </ac:spMkLst>
        </pc:spChg>
        <pc:spChg chg="ord">
          <ac:chgData name="Nicholas Peterson" userId="ee5e1e99-4fa9-4683-930c-e218aabd8303" providerId="ADAL" clId="{135ED675-1BBF-4534-BE79-017CA76BB847}" dt="2026-10-21T14:15:28.708" v="1674" actId="167"/>
          <ac:spMkLst>
            <pc:docMk/>
            <pc:sldMk cId="0" sldId="315"/>
            <ac:spMk id="34" creationId="{3B68B6DA-C3A3-0FA6-FA68-7365617BFAC0}"/>
          </ac:spMkLst>
        </pc:spChg>
        <pc:cxnChg chg="mod">
          <ac:chgData name="Nicholas Peterson" userId="ee5e1e99-4fa9-4683-930c-e218aabd8303" providerId="ADAL" clId="{135ED675-1BBF-4534-BE79-017CA76BB847}" dt="2026-10-21T14:17:22.681" v="1694" actId="1035"/>
          <ac:cxnSpMkLst>
            <pc:docMk/>
            <pc:sldMk cId="0" sldId="315"/>
            <ac:cxnSpMk id="13" creationId="{5A91B1A9-CAB7-2211-4259-9C3BC336985E}"/>
          </ac:cxnSpMkLst>
        </pc:cxnChg>
      </pc:sldChg>
      <pc:sldChg chg="delSp modSp add mod">
        <pc:chgData name="Nicholas Peterson" userId="ee5e1e99-4fa9-4683-930c-e218aabd8303" providerId="ADAL" clId="{135ED675-1BBF-4534-BE79-017CA76BB847}" dt="2026-10-21T14:26:08.321" v="1857" actId="478"/>
        <pc:sldMkLst>
          <pc:docMk/>
          <pc:sldMk cId="517720801" sldId="316"/>
        </pc:sldMkLst>
        <pc:spChg chg="mod">
          <ac:chgData name="Nicholas Peterson" userId="ee5e1e99-4fa9-4683-930c-e218aabd8303" providerId="ADAL" clId="{135ED675-1BBF-4534-BE79-017CA76BB847}" dt="2026-10-21T14:21:45.945" v="1737" actId="1038"/>
          <ac:spMkLst>
            <pc:docMk/>
            <pc:sldMk cId="517720801" sldId="316"/>
            <ac:spMk id="2" creationId="{EF221CCE-883B-FAD3-8C0A-91BD9CAC6F20}"/>
          </ac:spMkLst>
        </pc:spChg>
        <pc:spChg chg="mod">
          <ac:chgData name="Nicholas Peterson" userId="ee5e1e99-4fa9-4683-930c-e218aabd8303" providerId="ADAL" clId="{135ED675-1BBF-4534-BE79-017CA76BB847}" dt="2026-10-21T14:21:45.945" v="1737" actId="1038"/>
          <ac:spMkLst>
            <pc:docMk/>
            <pc:sldMk cId="517720801" sldId="316"/>
            <ac:spMk id="3" creationId="{F2B39F72-A910-A865-C469-7F1768FFDDB3}"/>
          </ac:spMkLst>
        </pc:spChg>
        <pc:spChg chg="mod">
          <ac:chgData name="Nicholas Peterson" userId="ee5e1e99-4fa9-4683-930c-e218aabd8303" providerId="ADAL" clId="{135ED675-1BBF-4534-BE79-017CA76BB847}" dt="2026-10-21T14:21:45.945" v="1737" actId="1038"/>
          <ac:spMkLst>
            <pc:docMk/>
            <pc:sldMk cId="517720801" sldId="316"/>
            <ac:spMk id="5" creationId="{4526A2B6-A1CE-1333-5266-172C1BBD7029}"/>
          </ac:spMkLst>
        </pc:spChg>
        <pc:spChg chg="mod">
          <ac:chgData name="Nicholas Peterson" userId="ee5e1e99-4fa9-4683-930c-e218aabd8303" providerId="ADAL" clId="{135ED675-1BBF-4534-BE79-017CA76BB847}" dt="2026-10-21T14:21:45.945" v="1737" actId="1038"/>
          <ac:spMkLst>
            <pc:docMk/>
            <pc:sldMk cId="517720801" sldId="316"/>
            <ac:spMk id="7" creationId="{E71BAF6C-223F-9533-8C1B-758727188C08}"/>
          </ac:spMkLst>
        </pc:spChg>
        <pc:spChg chg="mod">
          <ac:chgData name="Nicholas Peterson" userId="ee5e1e99-4fa9-4683-930c-e218aabd8303" providerId="ADAL" clId="{135ED675-1BBF-4534-BE79-017CA76BB847}" dt="2026-10-21T14:21:45.945" v="1737" actId="1038"/>
          <ac:spMkLst>
            <pc:docMk/>
            <pc:sldMk cId="517720801" sldId="316"/>
            <ac:spMk id="9" creationId="{F617C572-7EC7-09EE-72DD-DFF422205E38}"/>
          </ac:spMkLst>
        </pc:spChg>
        <pc:spChg chg="mod">
          <ac:chgData name="Nicholas Peterson" userId="ee5e1e99-4fa9-4683-930c-e218aabd8303" providerId="ADAL" clId="{135ED675-1BBF-4534-BE79-017CA76BB847}" dt="2026-10-21T14:21:45.945" v="1737" actId="1038"/>
          <ac:spMkLst>
            <pc:docMk/>
            <pc:sldMk cId="517720801" sldId="316"/>
            <ac:spMk id="11" creationId="{4EE9C5FD-31D5-96D9-FBC4-D4309DED97AB}"/>
          </ac:spMkLst>
        </pc:spChg>
        <pc:spChg chg="mod">
          <ac:chgData name="Nicholas Peterson" userId="ee5e1e99-4fa9-4683-930c-e218aabd8303" providerId="ADAL" clId="{135ED675-1BBF-4534-BE79-017CA76BB847}" dt="2026-10-21T14:21:34.447" v="1724" actId="403"/>
          <ac:spMkLst>
            <pc:docMk/>
            <pc:sldMk cId="517720801" sldId="316"/>
            <ac:spMk id="13" creationId="{609A7DA8-EA62-F692-EE92-1D138F1570DA}"/>
          </ac:spMkLst>
        </pc:spChg>
        <pc:spChg chg="mod">
          <ac:chgData name="Nicholas Peterson" userId="ee5e1e99-4fa9-4683-930c-e218aabd8303" providerId="ADAL" clId="{135ED675-1BBF-4534-BE79-017CA76BB847}" dt="2026-10-21T14:21:45.945" v="1737" actId="1038"/>
          <ac:spMkLst>
            <pc:docMk/>
            <pc:sldMk cId="517720801" sldId="316"/>
            <ac:spMk id="33" creationId="{FDD2C5D0-050D-D776-837E-1812CBDAD8A2}"/>
          </ac:spMkLst>
        </pc:spChg>
        <pc:spChg chg="mod">
          <ac:chgData name="Nicholas Peterson" userId="ee5e1e99-4fa9-4683-930c-e218aabd8303" providerId="ADAL" clId="{135ED675-1BBF-4534-BE79-017CA76BB847}" dt="2026-10-21T14:21:45.945" v="1737" actId="1038"/>
          <ac:spMkLst>
            <pc:docMk/>
            <pc:sldMk cId="517720801" sldId="316"/>
            <ac:spMk id="35" creationId="{4D989DDF-2DFC-8AD7-74CB-76667CD7F6BC}"/>
          </ac:spMkLst>
        </pc:spChg>
        <pc:spChg chg="mod">
          <ac:chgData name="Nicholas Peterson" userId="ee5e1e99-4fa9-4683-930c-e218aabd8303" providerId="ADAL" clId="{135ED675-1BBF-4534-BE79-017CA76BB847}" dt="2026-10-21T14:21:45.945" v="1737" actId="1038"/>
          <ac:spMkLst>
            <pc:docMk/>
            <pc:sldMk cId="517720801" sldId="316"/>
            <ac:spMk id="76" creationId="{BE15ED7C-C438-9DAB-3D99-EED56E6D56D5}"/>
          </ac:spMkLst>
        </pc:spChg>
        <pc:picChg chg="mod">
          <ac:chgData name="Nicholas Peterson" userId="ee5e1e99-4fa9-4683-930c-e218aabd8303" providerId="ADAL" clId="{135ED675-1BBF-4534-BE79-017CA76BB847}" dt="2026-10-21T14:21:45.945" v="1737" actId="1038"/>
          <ac:picMkLst>
            <pc:docMk/>
            <pc:sldMk cId="517720801" sldId="316"/>
            <ac:picMk id="82" creationId="{74659C04-9D9E-BEF2-6AB9-707B9A3CDEB2}"/>
          </ac:picMkLst>
        </pc:picChg>
        <pc:cxnChg chg="del">
          <ac:chgData name="Nicholas Peterson" userId="ee5e1e99-4fa9-4683-930c-e218aabd8303" providerId="ADAL" clId="{135ED675-1BBF-4534-BE79-017CA76BB847}" dt="2026-10-21T14:26:08.321" v="1857" actId="478"/>
          <ac:cxnSpMkLst>
            <pc:docMk/>
            <pc:sldMk cId="517720801" sldId="316"/>
            <ac:cxnSpMk id="124" creationId="{CFED205C-AB51-F816-931A-C6C2F4CD912A}"/>
          </ac:cxnSpMkLst>
        </pc:cxnChg>
      </pc:sldChg>
      <pc:sldChg chg="modSp add mod">
        <pc:chgData name="Nicholas Peterson" userId="ee5e1e99-4fa9-4683-930c-e218aabd8303" providerId="ADAL" clId="{135ED675-1BBF-4534-BE79-017CA76BB847}" dt="2026-10-21T14:18:55.263" v="1703"/>
        <pc:sldMkLst>
          <pc:docMk/>
          <pc:sldMk cId="2949857736" sldId="317"/>
        </pc:sldMkLst>
        <pc:spChg chg="mod">
          <ac:chgData name="Nicholas Peterson" userId="ee5e1e99-4fa9-4683-930c-e218aabd8303" providerId="ADAL" clId="{135ED675-1BBF-4534-BE79-017CA76BB847}" dt="2026-10-21T14:18:55.263" v="1703"/>
          <ac:spMkLst>
            <pc:docMk/>
            <pc:sldMk cId="2949857736" sldId="317"/>
            <ac:spMk id="24" creationId="{753D2CAB-652E-5BA0-148F-8218CFB3DFA1}"/>
          </ac:spMkLst>
        </pc:spChg>
      </pc:sldChg>
      <pc:sldChg chg="modSp add del mod">
        <pc:chgData name="Nicholas Peterson" userId="ee5e1e99-4fa9-4683-930c-e218aabd8303" providerId="ADAL" clId="{135ED675-1BBF-4534-BE79-017CA76BB847}" dt="2026-10-21T14:19:04.279" v="1713"/>
        <pc:sldMkLst>
          <pc:docMk/>
          <pc:sldMk cId="739902119" sldId="318"/>
        </pc:sldMkLst>
        <pc:spChg chg="mod">
          <ac:chgData name="Nicholas Peterson" userId="ee5e1e99-4fa9-4683-930c-e218aabd8303" providerId="ADAL" clId="{135ED675-1BBF-4534-BE79-017CA76BB847}" dt="2026-10-21T14:18:56.618" v="1707"/>
          <ac:spMkLst>
            <pc:docMk/>
            <pc:sldMk cId="739902119" sldId="318"/>
            <ac:spMk id="7" creationId="{5454134B-6C6C-6043-0DFA-98A43475A924}"/>
          </ac:spMkLst>
        </pc:spChg>
      </pc:sldChg>
      <pc:sldChg chg="modSp add del mod">
        <pc:chgData name="Nicholas Peterson" userId="ee5e1e99-4fa9-4683-930c-e218aabd8303" providerId="ADAL" clId="{135ED675-1BBF-4534-BE79-017CA76BB847}" dt="2026-10-21T14:23:00.246" v="1739"/>
        <pc:sldMkLst>
          <pc:docMk/>
          <pc:sldMk cId="1332902068" sldId="319"/>
        </pc:sldMkLst>
        <pc:spChg chg="mod">
          <ac:chgData name="Nicholas Peterson" userId="ee5e1e99-4fa9-4683-930c-e218aabd8303" providerId="ADAL" clId="{135ED675-1BBF-4534-BE79-017CA76BB847}" dt="2026-10-21T14:19:03.091" v="1711"/>
          <ac:spMkLst>
            <pc:docMk/>
            <pc:sldMk cId="1332902068" sldId="319"/>
            <ac:spMk id="20" creationId="{E3E98D87-1026-1162-00C7-83B52CF0EB29}"/>
          </ac:spMkLst>
        </pc:spChg>
        <pc:spChg chg="mod">
          <ac:chgData name="Nicholas Peterson" userId="ee5e1e99-4fa9-4683-930c-e218aabd8303" providerId="ADAL" clId="{135ED675-1BBF-4534-BE79-017CA76BB847}" dt="2026-10-21T14:19:24.164" v="1717"/>
          <ac:spMkLst>
            <pc:docMk/>
            <pc:sldMk cId="1332902068" sldId="319"/>
            <ac:spMk id="30" creationId="{AE93B4BC-3C16-123C-70CB-BB5A059B1526}"/>
          </ac:spMkLst>
        </pc:spChg>
        <pc:spChg chg="mod">
          <ac:chgData name="Nicholas Peterson" userId="ee5e1e99-4fa9-4683-930c-e218aabd8303" providerId="ADAL" clId="{135ED675-1BBF-4534-BE79-017CA76BB847}" dt="2026-10-21T14:19:24.171" v="1718"/>
          <ac:spMkLst>
            <pc:docMk/>
            <pc:sldMk cId="1332902068" sldId="319"/>
            <ac:spMk id="37" creationId="{186DCF19-80A6-1E28-F4A6-FDC9A0DF4DD6}"/>
          </ac:spMkLst>
        </pc:spChg>
        <pc:graphicFrameChg chg="mod">
          <ac:chgData name="Nicholas Peterson" userId="ee5e1e99-4fa9-4683-930c-e218aabd8303" providerId="ADAL" clId="{135ED675-1BBF-4534-BE79-017CA76BB847}" dt="2026-10-21T14:19:24.177" v="1720"/>
          <ac:graphicFrameMkLst>
            <pc:docMk/>
            <pc:sldMk cId="1332902068" sldId="319"/>
            <ac:graphicFrameMk id="2" creationId="{00000000-0000-0000-0000-000000000000}"/>
          </ac:graphicFrameMkLst>
        </pc:graphicFrameChg>
        <pc:graphicFrameChg chg="mod">
          <ac:chgData name="Nicholas Peterson" userId="ee5e1e99-4fa9-4683-930c-e218aabd8303" providerId="ADAL" clId="{135ED675-1BBF-4534-BE79-017CA76BB847}" dt="2026-10-21T14:19:24.177" v="1719"/>
          <ac:graphicFrameMkLst>
            <pc:docMk/>
            <pc:sldMk cId="1332902068" sldId="319"/>
            <ac:graphicFrameMk id="915" creationId="{00000000-0000-0000-0000-000000000000}"/>
          </ac:graphicFrameMkLst>
        </pc:graphicFrameChg>
        <pc:cxnChg chg="mod">
          <ac:chgData name="Nicholas Peterson" userId="ee5e1e99-4fa9-4683-930c-e218aabd8303" providerId="ADAL" clId="{135ED675-1BBF-4534-BE79-017CA76BB847}" dt="2026-10-21T14:19:24.144" v="1716"/>
          <ac:cxnSpMkLst>
            <pc:docMk/>
            <pc:sldMk cId="1332902068" sldId="319"/>
            <ac:cxnSpMk id="13" creationId="{5A91B1A9-CAB7-2211-4259-9C3BC336985E}"/>
          </ac:cxnSpMkLst>
        </pc:cxnChg>
      </pc:sldChg>
      <pc:sldChg chg="delSp modSp add mod">
        <pc:chgData name="Nicholas Peterson" userId="ee5e1e99-4fa9-4683-930c-e218aabd8303" providerId="ADAL" clId="{135ED675-1BBF-4534-BE79-017CA76BB847}" dt="2026-10-21T14:26:18.344" v="1859" actId="478"/>
        <pc:sldMkLst>
          <pc:docMk/>
          <pc:sldMk cId="15178846" sldId="320"/>
        </pc:sldMkLst>
        <pc:spChg chg="mod">
          <ac:chgData name="Nicholas Peterson" userId="ee5e1e99-4fa9-4683-930c-e218aabd8303" providerId="ADAL" clId="{135ED675-1BBF-4534-BE79-017CA76BB847}" dt="2026-10-21T14:19:24.195" v="1722"/>
          <ac:spMkLst>
            <pc:docMk/>
            <pc:sldMk cId="15178846" sldId="320"/>
            <ac:spMk id="7" creationId="{5454134B-6C6C-6043-0DFA-98A43475A924}"/>
          </ac:spMkLst>
        </pc:spChg>
        <pc:spChg chg="mod">
          <ac:chgData name="Nicholas Peterson" userId="ee5e1e99-4fa9-4683-930c-e218aabd8303" providerId="ADAL" clId="{135ED675-1BBF-4534-BE79-017CA76BB847}" dt="2026-10-21T14:19:04.418" v="1715"/>
          <ac:spMkLst>
            <pc:docMk/>
            <pc:sldMk cId="15178846" sldId="320"/>
            <ac:spMk id="20" creationId="{E3E98D87-1026-1162-00C7-83B52CF0EB29}"/>
          </ac:spMkLst>
        </pc:spChg>
        <pc:cxnChg chg="del mod">
          <ac:chgData name="Nicholas Peterson" userId="ee5e1e99-4fa9-4683-930c-e218aabd8303" providerId="ADAL" clId="{135ED675-1BBF-4534-BE79-017CA76BB847}" dt="2026-10-21T14:26:18.344" v="1859" actId="478"/>
          <ac:cxnSpMkLst>
            <pc:docMk/>
            <pc:sldMk cId="15178846" sldId="320"/>
            <ac:cxnSpMk id="13" creationId="{5A91B1A9-CAB7-2211-4259-9C3BC336985E}"/>
          </ac:cxnSpMkLst>
        </pc:cxnChg>
      </pc:sldChg>
      <pc:sldChg chg="modSp add del mod">
        <pc:chgData name="Nicholas Peterson" userId="ee5e1e99-4fa9-4683-930c-e218aabd8303" providerId="ADAL" clId="{135ED675-1BBF-4534-BE79-017CA76BB847}" dt="2026-10-21T14:23:19.772" v="1761"/>
        <pc:sldMkLst>
          <pc:docMk/>
          <pc:sldMk cId="3384273609" sldId="321"/>
        </pc:sldMkLst>
        <pc:graphicFrameChg chg="modGraphic">
          <ac:chgData name="Nicholas Peterson" userId="ee5e1e99-4fa9-4683-930c-e218aabd8303" providerId="ADAL" clId="{135ED675-1BBF-4534-BE79-017CA76BB847}" dt="2026-10-21T14:23:00.368" v="1759"/>
          <ac:graphicFrameMkLst>
            <pc:docMk/>
            <pc:sldMk cId="3384273609" sldId="321"/>
            <ac:graphicFrameMk id="2" creationId="{00000000-0000-0000-0000-000000000000}"/>
          </ac:graphicFrameMkLst>
        </pc:graphicFrameChg>
        <pc:graphicFrameChg chg="modGraphic">
          <ac:chgData name="Nicholas Peterson" userId="ee5e1e99-4fa9-4683-930c-e218aabd8303" providerId="ADAL" clId="{135ED675-1BBF-4534-BE79-017CA76BB847}" dt="2026-10-21T14:23:00.348" v="1754"/>
          <ac:graphicFrameMkLst>
            <pc:docMk/>
            <pc:sldMk cId="3384273609" sldId="321"/>
            <ac:graphicFrameMk id="915" creationId="{00000000-0000-0000-0000-000000000000}"/>
          </ac:graphicFrameMkLst>
        </pc:graphicFrameChg>
      </pc:sldChg>
      <pc:sldChg chg="modSp add del mod">
        <pc:chgData name="Nicholas Peterson" userId="ee5e1e99-4fa9-4683-930c-e218aabd8303" providerId="ADAL" clId="{135ED675-1BBF-4534-BE79-017CA76BB847}" dt="2026-10-21T14:23:46.076" v="1783"/>
        <pc:sldMkLst>
          <pc:docMk/>
          <pc:sldMk cId="1850518895" sldId="322"/>
        </pc:sldMkLst>
        <pc:graphicFrameChg chg="modGraphic">
          <ac:chgData name="Nicholas Peterson" userId="ee5e1e99-4fa9-4683-930c-e218aabd8303" providerId="ADAL" clId="{135ED675-1BBF-4534-BE79-017CA76BB847}" dt="2026-10-21T14:23:19.967" v="1781"/>
          <ac:graphicFrameMkLst>
            <pc:docMk/>
            <pc:sldMk cId="1850518895" sldId="322"/>
            <ac:graphicFrameMk id="2" creationId="{00000000-0000-0000-0000-000000000000}"/>
          </ac:graphicFrameMkLst>
        </pc:graphicFrameChg>
        <pc:graphicFrameChg chg="modGraphic">
          <ac:chgData name="Nicholas Peterson" userId="ee5e1e99-4fa9-4683-930c-e218aabd8303" providerId="ADAL" clId="{135ED675-1BBF-4534-BE79-017CA76BB847}" dt="2026-10-21T14:23:19.906" v="1776"/>
          <ac:graphicFrameMkLst>
            <pc:docMk/>
            <pc:sldMk cId="1850518895" sldId="322"/>
            <ac:graphicFrameMk id="915" creationId="{00000000-0000-0000-0000-000000000000}"/>
          </ac:graphicFrameMkLst>
        </pc:graphicFrameChg>
      </pc:sldChg>
      <pc:sldChg chg="modSp add del mod">
        <pc:chgData name="Nicholas Peterson" userId="ee5e1e99-4fa9-4683-930c-e218aabd8303" providerId="ADAL" clId="{135ED675-1BBF-4534-BE79-017CA76BB847}" dt="2026-10-21T14:24:03.801" v="1805"/>
        <pc:sldMkLst>
          <pc:docMk/>
          <pc:sldMk cId="2040396326" sldId="323"/>
        </pc:sldMkLst>
        <pc:graphicFrameChg chg="modGraphic">
          <ac:chgData name="Nicholas Peterson" userId="ee5e1e99-4fa9-4683-930c-e218aabd8303" providerId="ADAL" clId="{135ED675-1BBF-4534-BE79-017CA76BB847}" dt="2026-10-21T14:23:46.180" v="1803"/>
          <ac:graphicFrameMkLst>
            <pc:docMk/>
            <pc:sldMk cId="2040396326" sldId="323"/>
            <ac:graphicFrameMk id="2" creationId="{00000000-0000-0000-0000-000000000000}"/>
          </ac:graphicFrameMkLst>
        </pc:graphicFrameChg>
        <pc:graphicFrameChg chg="modGraphic">
          <ac:chgData name="Nicholas Peterson" userId="ee5e1e99-4fa9-4683-930c-e218aabd8303" providerId="ADAL" clId="{135ED675-1BBF-4534-BE79-017CA76BB847}" dt="2026-10-21T14:23:46.161" v="1798"/>
          <ac:graphicFrameMkLst>
            <pc:docMk/>
            <pc:sldMk cId="2040396326" sldId="323"/>
            <ac:graphicFrameMk id="915" creationId="{00000000-0000-0000-0000-000000000000}"/>
          </ac:graphicFrameMkLst>
        </pc:graphicFrameChg>
      </pc:sldChg>
      <pc:sldChg chg="modSp add del mod">
        <pc:chgData name="Nicholas Peterson" userId="ee5e1e99-4fa9-4683-930c-e218aabd8303" providerId="ADAL" clId="{135ED675-1BBF-4534-BE79-017CA76BB847}" dt="2026-10-21T14:24:22.777" v="1822"/>
        <pc:sldMkLst>
          <pc:docMk/>
          <pc:sldMk cId="3064162638" sldId="324"/>
        </pc:sldMkLst>
        <pc:graphicFrameChg chg="modGraphic">
          <ac:chgData name="Nicholas Peterson" userId="ee5e1e99-4fa9-4683-930c-e218aabd8303" providerId="ADAL" clId="{135ED675-1BBF-4534-BE79-017CA76BB847}" dt="2026-10-21T14:24:03.887" v="1820"/>
          <ac:graphicFrameMkLst>
            <pc:docMk/>
            <pc:sldMk cId="3064162638" sldId="324"/>
            <ac:graphicFrameMk id="915" creationId="{00000000-0000-0000-0000-000000000000}"/>
          </ac:graphicFrameMkLst>
        </pc:graphicFrameChg>
      </pc:sldChg>
      <pc:sldChg chg="delSp modSp add mod">
        <pc:chgData name="Nicholas Peterson" userId="ee5e1e99-4fa9-4683-930c-e218aabd8303" providerId="ADAL" clId="{135ED675-1BBF-4534-BE79-017CA76BB847}" dt="2026-10-21T14:25:41.840" v="1856" actId="1076"/>
        <pc:sldMkLst>
          <pc:docMk/>
          <pc:sldMk cId="1574156594" sldId="325"/>
        </pc:sldMkLst>
        <pc:spChg chg="mod">
          <ac:chgData name="Nicholas Peterson" userId="ee5e1e99-4fa9-4683-930c-e218aabd8303" providerId="ADAL" clId="{135ED675-1BBF-4534-BE79-017CA76BB847}" dt="2026-10-21T14:25:12.602" v="1846" actId="1076"/>
          <ac:spMkLst>
            <pc:docMk/>
            <pc:sldMk cId="1574156594" sldId="325"/>
            <ac:spMk id="20" creationId="{E3E98D87-1026-1162-00C7-83B52CF0EB29}"/>
          </ac:spMkLst>
        </pc:spChg>
        <pc:spChg chg="mod">
          <ac:chgData name="Nicholas Peterson" userId="ee5e1e99-4fa9-4683-930c-e218aabd8303" providerId="ADAL" clId="{135ED675-1BBF-4534-BE79-017CA76BB847}" dt="2026-10-21T14:25:41.840" v="1856" actId="1076"/>
          <ac:spMkLst>
            <pc:docMk/>
            <pc:sldMk cId="1574156594" sldId="325"/>
            <ac:spMk id="30" creationId="{AE93B4BC-3C16-123C-70CB-BB5A059B1526}"/>
          </ac:spMkLst>
        </pc:spChg>
        <pc:spChg chg="mod">
          <ac:chgData name="Nicholas Peterson" userId="ee5e1e99-4fa9-4683-930c-e218aabd8303" providerId="ADAL" clId="{135ED675-1BBF-4534-BE79-017CA76BB847}" dt="2026-10-21T14:25:41.840" v="1856" actId="1076"/>
          <ac:spMkLst>
            <pc:docMk/>
            <pc:sldMk cId="1574156594" sldId="325"/>
            <ac:spMk id="37" creationId="{186DCF19-80A6-1E28-F4A6-FDC9A0DF4DD6}"/>
          </ac:spMkLst>
        </pc:spChg>
        <pc:graphicFrameChg chg="mod">
          <ac:chgData name="Nicholas Peterson" userId="ee5e1e99-4fa9-4683-930c-e218aabd8303" providerId="ADAL" clId="{135ED675-1BBF-4534-BE79-017CA76BB847}" dt="2026-10-21T14:25:41.840" v="1856" actId="1076"/>
          <ac:graphicFrameMkLst>
            <pc:docMk/>
            <pc:sldMk cId="1574156594" sldId="325"/>
            <ac:graphicFrameMk id="2" creationId="{00000000-0000-0000-0000-000000000000}"/>
          </ac:graphicFrameMkLst>
        </pc:graphicFrameChg>
        <pc:graphicFrameChg chg="mod modGraphic">
          <ac:chgData name="Nicholas Peterson" userId="ee5e1e99-4fa9-4683-930c-e218aabd8303" providerId="ADAL" clId="{135ED675-1BBF-4534-BE79-017CA76BB847}" dt="2026-10-21T14:25:41.840" v="1856" actId="1076"/>
          <ac:graphicFrameMkLst>
            <pc:docMk/>
            <pc:sldMk cId="1574156594" sldId="325"/>
            <ac:graphicFrameMk id="915" creationId="{00000000-0000-0000-0000-000000000000}"/>
          </ac:graphicFrameMkLst>
        </pc:graphicFrameChg>
        <pc:cxnChg chg="del mod">
          <ac:chgData name="Nicholas Peterson" userId="ee5e1e99-4fa9-4683-930c-e218aabd8303" providerId="ADAL" clId="{135ED675-1BBF-4534-BE79-017CA76BB847}" dt="2026-10-21T14:25:08.852" v="1845" actId="478"/>
          <ac:cxnSpMkLst>
            <pc:docMk/>
            <pc:sldMk cId="1574156594" sldId="325"/>
            <ac:cxnSpMk id="13" creationId="{5A91B1A9-CAB7-2211-4259-9C3BC336985E}"/>
          </ac:cxnSpMkLst>
        </pc:cxn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rgbClr val="DC6132"/>
                </a:solidFill>
                <a:latin typeface="+mn-lt"/>
                <a:ea typeface="+mn-ea"/>
                <a:cs typeface="+mn-cs"/>
              </a:defRPr>
            </a:pPr>
            <a:r>
              <a:rPr lang="en-US" sz="2400" b="1" i="0" dirty="0">
                <a:solidFill>
                  <a:schemeClr val="tx1">
                    <a:lumMod val="65000"/>
                    <a:lumOff val="35000"/>
                  </a:schemeClr>
                </a:solidFill>
                <a:latin typeface="Aptos" panose="020B0004020202020204" pitchFamily="34" charset="0"/>
              </a:rPr>
              <a:t>Contribution </a:t>
            </a:r>
            <a:r>
              <a:rPr lang="en-US" sz="2400" b="1" i="0" u="none" strike="noStrike" kern="1200" spc="0" baseline="0" dirty="0">
                <a:solidFill>
                  <a:schemeClr val="tx1">
                    <a:lumMod val="65000"/>
                    <a:lumOff val="35000"/>
                  </a:schemeClr>
                </a:solidFill>
                <a:latin typeface="Aptos" panose="020B0004020202020204" pitchFamily="34" charset="0"/>
                <a:ea typeface="+mn-ea"/>
                <a:cs typeface="+mn-cs"/>
              </a:rPr>
              <a:t>to revenue </a:t>
            </a:r>
            <a:r>
              <a:rPr lang="en-US" sz="2400" b="1" i="0" dirty="0">
                <a:solidFill>
                  <a:schemeClr val="tx1">
                    <a:lumMod val="65000"/>
                    <a:lumOff val="35000"/>
                  </a:schemeClr>
                </a:solidFill>
                <a:latin typeface="Aptos" panose="020B0004020202020204" pitchFamily="34" charset="0"/>
              </a:rPr>
              <a:t>per mineral</a:t>
            </a:r>
          </a:p>
        </c:rich>
      </c:tx>
      <c:layout>
        <c:manualLayout>
          <c:xMode val="edge"/>
          <c:yMode val="edge"/>
          <c:x val="0.21361297872340423"/>
          <c:y val="1.765536231884058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rgbClr val="DC6132"/>
              </a:solidFill>
              <a:latin typeface="+mn-lt"/>
              <a:ea typeface="+mn-ea"/>
              <a:cs typeface="+mn-cs"/>
            </a:defRPr>
          </a:pPr>
          <a:endParaRPr lang="en-US"/>
        </a:p>
      </c:txPr>
    </c:title>
    <c:autoTitleDeleted val="0"/>
    <c:plotArea>
      <c:layout>
        <c:manualLayout>
          <c:layoutTarget val="inner"/>
          <c:xMode val="edge"/>
          <c:yMode val="edge"/>
          <c:x val="6.2453876226663662E-3"/>
          <c:y val="0.20775514969573688"/>
          <c:w val="0.48722298706288797"/>
          <c:h val="0.69439623572250808"/>
        </c:manualLayout>
      </c:layout>
      <c:doughnutChart>
        <c:varyColors val="1"/>
        <c:ser>
          <c:idx val="0"/>
          <c:order val="0"/>
          <c:tx>
            <c:strRef>
              <c:f>Sheet1!$B$1</c:f>
              <c:strCache>
                <c:ptCount val="1"/>
                <c:pt idx="0">
                  <c:v>Contribution per mineral</c:v>
                </c:pt>
              </c:strCache>
            </c:strRef>
          </c:tx>
          <c:dPt>
            <c:idx val="0"/>
            <c:bubble3D val="0"/>
            <c:spPr>
              <a:gradFill>
                <a:gsLst>
                  <a:gs pos="48000">
                    <a:schemeClr val="tx2"/>
                  </a:gs>
                  <a:gs pos="0">
                    <a:srgbClr val="1D3F5E"/>
                  </a:gs>
                </a:gsLst>
                <a:path path="circle">
                  <a:fillToRect l="100000" t="100000"/>
                </a:path>
              </a:gradFill>
              <a:ln w="19050">
                <a:solidFill>
                  <a:schemeClr val="lt1"/>
                </a:solidFill>
              </a:ln>
              <a:effectLst>
                <a:outerShdw blurRad="127000" dist="38100" dir="2700000" sx="101959" sy="101959" algn="tl" rotWithShape="0">
                  <a:prstClr val="black">
                    <a:alpha val="10000"/>
                  </a:prstClr>
                </a:outerShdw>
              </a:effectLst>
            </c:spPr>
            <c:extLst>
              <c:ext xmlns:c16="http://schemas.microsoft.com/office/drawing/2014/chart" uri="{C3380CC4-5D6E-409C-BE32-E72D297353CC}">
                <c16:uniqueId val="{00000003-F32E-7E40-8309-395A60EF0458}"/>
              </c:ext>
            </c:extLst>
          </c:dPt>
          <c:dPt>
            <c:idx val="1"/>
            <c:bubble3D val="0"/>
            <c:spPr>
              <a:gradFill>
                <a:gsLst>
                  <a:gs pos="81000">
                    <a:schemeClr val="accent6"/>
                  </a:gs>
                  <a:gs pos="0">
                    <a:srgbClr val="DC6132"/>
                  </a:gs>
                </a:gsLst>
                <a:path path="circle">
                  <a:fillToRect l="100000" t="100000"/>
                </a:path>
              </a:gradFill>
              <a:ln w="19050">
                <a:solidFill>
                  <a:schemeClr val="lt1"/>
                </a:solidFill>
              </a:ln>
              <a:effectLst>
                <a:outerShdw blurRad="127000" dist="38100" dir="2700000" sx="102000" sy="102000" algn="tl" rotWithShape="0">
                  <a:prstClr val="black">
                    <a:alpha val="10000"/>
                  </a:prstClr>
                </a:outerShdw>
              </a:effectLst>
            </c:spPr>
            <c:extLst>
              <c:ext xmlns:c16="http://schemas.microsoft.com/office/drawing/2014/chart" uri="{C3380CC4-5D6E-409C-BE32-E72D297353CC}">
                <c16:uniqueId val="{00000001-F32E-7E40-8309-395A60EF0458}"/>
              </c:ext>
            </c:extLst>
          </c:dPt>
          <c:dPt>
            <c:idx val="2"/>
            <c:bubble3D val="0"/>
            <c:spPr>
              <a:gradFill>
                <a:gsLst>
                  <a:gs pos="99000">
                    <a:schemeClr val="bg2">
                      <a:lumMod val="75000"/>
                    </a:schemeClr>
                  </a:gs>
                  <a:gs pos="0">
                    <a:schemeClr val="bg1">
                      <a:lumMod val="85000"/>
                    </a:schemeClr>
                  </a:gs>
                </a:gsLst>
                <a:path path="circle">
                  <a:fillToRect l="100000" t="100000"/>
                </a:path>
              </a:gradFill>
              <a:ln w="19050">
                <a:solidFill>
                  <a:schemeClr val="lt1"/>
                </a:solidFill>
              </a:ln>
              <a:effectLst>
                <a:outerShdw blurRad="127000" dist="38100" dir="2700000" sx="102000" sy="102000" algn="tl" rotWithShape="0">
                  <a:prstClr val="black">
                    <a:alpha val="10000"/>
                  </a:prstClr>
                </a:outerShdw>
              </a:effectLst>
            </c:spPr>
            <c:extLst>
              <c:ext xmlns:c16="http://schemas.microsoft.com/office/drawing/2014/chart" uri="{C3380CC4-5D6E-409C-BE32-E72D297353CC}">
                <c16:uniqueId val="{00000002-F32E-7E40-8309-395A60EF0458}"/>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7847-CB47-A1D2-4F38AC40E494}"/>
              </c:ext>
            </c:extLst>
          </c:dPt>
          <c:dLbls>
            <c:dLbl>
              <c:idx val="0"/>
              <c:tx>
                <c:rich>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fld id="{4F14807D-0C6F-0844-A8D9-D3627864C692}" type="PERCENTAGE">
                      <a:rPr lang="en-US" sz="1600" b="1" i="0">
                        <a:solidFill>
                          <a:schemeClr val="bg1"/>
                        </a:solidFill>
                        <a:latin typeface="Aptos" panose="020B0004020202020204" pitchFamily="34" charset="0"/>
                      </a:rPr>
                      <a:pPr>
                        <a:defRPr sz="1600"/>
                      </a:pPr>
                      <a:t>[PERCENTAGE]</a:t>
                    </a:fld>
                    <a:endParaRPr lang="en-ZA"/>
                  </a:p>
                </c:rich>
              </c:tx>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ZA"/>
                </a:p>
              </c:txPr>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F32E-7E40-8309-395A60EF0458}"/>
                </c:ext>
              </c:extLst>
            </c:dLbl>
            <c:dLbl>
              <c:idx val="1"/>
              <c:tx>
                <c:rich>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fld id="{8B67532C-FAF8-7045-B4BE-88435C787790}" type="PERCENTAGE">
                      <a:rPr lang="en-US" sz="1600" b="1" i="0">
                        <a:solidFill>
                          <a:schemeClr val="bg1"/>
                        </a:solidFill>
                        <a:latin typeface="Aptos" panose="020B0004020202020204" pitchFamily="34" charset="0"/>
                      </a:rPr>
                      <a:pPr>
                        <a:defRPr sz="1600"/>
                      </a:pPr>
                      <a:t>[PERCENTAGE]</a:t>
                    </a:fld>
                    <a:endParaRPr lang="en-ZA"/>
                  </a:p>
                </c:rich>
              </c:tx>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ZA"/>
                </a:p>
              </c:txPr>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F32E-7E40-8309-395A60EF0458}"/>
                </c:ext>
              </c:extLst>
            </c:dLbl>
            <c:dLbl>
              <c:idx val="2"/>
              <c:tx>
                <c:rich>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fld id="{ED88DE4D-0416-4844-89AF-D5C3FFBC8F75}" type="PERCENTAGE">
                      <a:rPr lang="en-US" sz="1600" b="1" i="0">
                        <a:solidFill>
                          <a:schemeClr val="bg1"/>
                        </a:solidFill>
                        <a:latin typeface="Aptos" panose="020B0004020202020204" pitchFamily="34" charset="0"/>
                      </a:rPr>
                      <a:pPr>
                        <a:defRPr sz="1600"/>
                      </a:pPr>
                      <a:t>[PERCENTAGE]</a:t>
                    </a:fld>
                    <a:endParaRPr lang="en-ZA"/>
                  </a:p>
                </c:rich>
              </c:tx>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ZA"/>
                </a:p>
              </c:txPr>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F32E-7E40-8309-395A60EF0458}"/>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3"/>
                <c:pt idx="0">
                  <c:v>Zircon</c:v>
                </c:pt>
                <c:pt idx="1">
                  <c:v>Rutile</c:v>
                </c:pt>
                <c:pt idx="2">
                  <c:v>Ilmenite</c:v>
                </c:pt>
              </c:strCache>
            </c:strRef>
          </c:cat>
          <c:val>
            <c:numRef>
              <c:f>Sheet1!$B$2:$B$5</c:f>
              <c:numCache>
                <c:formatCode>0%</c:formatCode>
                <c:ptCount val="4"/>
                <c:pt idx="0">
                  <c:v>0.52</c:v>
                </c:pt>
                <c:pt idx="1">
                  <c:v>0.25</c:v>
                </c:pt>
                <c:pt idx="2">
                  <c:v>0.23</c:v>
                </c:pt>
              </c:numCache>
            </c:numRef>
          </c:val>
          <c:extLst>
            <c:ext xmlns:c16="http://schemas.microsoft.com/office/drawing/2014/chart" uri="{C3380CC4-5D6E-409C-BE32-E72D297353CC}">
              <c16:uniqueId val="{00000000-F32E-7E40-8309-395A60EF0458}"/>
            </c:ext>
          </c:extLst>
        </c:ser>
        <c:dLbls>
          <c:showLegendKey val="0"/>
          <c:showVal val="0"/>
          <c:showCatName val="0"/>
          <c:showSerName val="0"/>
          <c:showPercent val="1"/>
          <c:showBubbleSize val="0"/>
          <c:showLeaderLines val="1"/>
        </c:dLbls>
        <c:firstSliceAng val="0"/>
        <c:holeSize val="60"/>
      </c:doughnutChart>
      <c:spPr>
        <a:noFill/>
        <a:ln>
          <a:noFill/>
        </a:ln>
        <a:effectLst/>
      </c:spPr>
    </c:plotArea>
    <c:legend>
      <c:legendPos val="b"/>
      <c:legendEntry>
        <c:idx val="0"/>
        <c:txPr>
          <a:bodyPr rot="0" spcFirstLastPara="1" vertOverflow="ellipsis" vert="horz" wrap="square" anchor="ctr" anchorCtr="1"/>
          <a:lstStyle/>
          <a:p>
            <a:pPr>
              <a:defRPr sz="2400" b="0" i="0" u="none" strike="noStrike" kern="1200" baseline="0">
                <a:solidFill>
                  <a:schemeClr val="tx1">
                    <a:lumMod val="65000"/>
                    <a:lumOff val="35000"/>
                  </a:schemeClr>
                </a:solidFill>
                <a:latin typeface="Aptos" panose="020B0004020202020204" pitchFamily="34" charset="0"/>
                <a:ea typeface="+mn-ea"/>
                <a:cs typeface="+mn-cs"/>
              </a:defRPr>
            </a:pPr>
            <a:endParaRPr lang="en-US"/>
          </a:p>
        </c:txPr>
      </c:legendEntry>
      <c:legendEntry>
        <c:idx val="1"/>
        <c:txPr>
          <a:bodyPr rot="0" spcFirstLastPara="1" vertOverflow="ellipsis" vert="horz" wrap="square" anchor="ctr" anchorCtr="1"/>
          <a:lstStyle/>
          <a:p>
            <a:pPr>
              <a:defRPr sz="2400" b="0" i="0" u="none" strike="noStrike" kern="1200" baseline="0">
                <a:solidFill>
                  <a:schemeClr val="tx1">
                    <a:lumMod val="65000"/>
                    <a:lumOff val="35000"/>
                  </a:schemeClr>
                </a:solidFill>
                <a:latin typeface="Aptos" panose="020B0004020202020204" pitchFamily="34" charset="0"/>
                <a:ea typeface="+mn-ea"/>
                <a:cs typeface="+mn-cs"/>
              </a:defRPr>
            </a:pPr>
            <a:endParaRPr lang="en-US"/>
          </a:p>
        </c:txPr>
      </c:legendEntry>
      <c:legendEntry>
        <c:idx val="2"/>
        <c:txPr>
          <a:bodyPr rot="0" spcFirstLastPara="1" vertOverflow="ellipsis" vert="horz" wrap="square" anchor="ctr" anchorCtr="1"/>
          <a:lstStyle/>
          <a:p>
            <a:pPr>
              <a:defRPr sz="2400" b="0" i="0" u="none" strike="noStrike" kern="1200" baseline="0">
                <a:solidFill>
                  <a:schemeClr val="tx1">
                    <a:lumMod val="65000"/>
                    <a:lumOff val="35000"/>
                  </a:schemeClr>
                </a:solidFill>
                <a:latin typeface="Aptos" panose="020B0004020202020204" pitchFamily="34" charset="0"/>
                <a:ea typeface="+mn-ea"/>
                <a:cs typeface="+mn-cs"/>
              </a:defRPr>
            </a:pPr>
            <a:endParaRPr lang="en-US"/>
          </a:p>
        </c:txPr>
      </c:legendEntry>
      <c:legendEntry>
        <c:idx val="3"/>
        <c:delete val="1"/>
      </c:legendEntry>
      <c:layout>
        <c:manualLayout>
          <c:xMode val="edge"/>
          <c:yMode val="edge"/>
          <c:x val="0.53187800757497206"/>
          <c:y val="0.25869905397201565"/>
          <c:w val="0.33606255319148937"/>
          <c:h val="0.32230816051123878"/>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1387138" y="0"/>
            <a:ext cx="8712200" cy="566738"/>
          </a:xfrm>
          <a:prstGeom prst="rect">
            <a:avLst/>
          </a:prstGeom>
        </p:spPr>
        <p:txBody>
          <a:bodyPr vert="horz" lIns="91440" tIns="45720" rIns="91440" bIns="45720" rtlCol="0"/>
          <a:lstStyle>
            <a:lvl1pPr algn="r">
              <a:defRPr sz="1200"/>
            </a:lvl1pPr>
          </a:lstStyle>
          <a:p>
            <a:fld id="{E6ACFDA2-5109-DF41-A907-A12B00E4BBE6}" type="datetimeFigureOut">
              <a:rPr lang="en-US" smtClean="0"/>
              <a:t>10/21/2026</a:t>
            </a:fld>
            <a:endParaRPr lang="en-US"/>
          </a:p>
        </p:txBody>
      </p:sp>
      <p:sp>
        <p:nvSpPr>
          <p:cNvPr id="4" name="Slide Image Placeholder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2009775" y="5441950"/>
            <a:ext cx="16084550" cy="4454525"/>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10742613"/>
            <a:ext cx="8712200" cy="5667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1387138" y="10742613"/>
            <a:ext cx="8712200" cy="566737"/>
          </a:xfrm>
          <a:prstGeom prst="rect">
            <a:avLst/>
          </a:prstGeom>
        </p:spPr>
        <p:txBody>
          <a:bodyPr vert="horz" lIns="91440" tIns="45720" rIns="91440" bIns="45720" rtlCol="0" anchor="b"/>
          <a:lstStyle>
            <a:lvl1pPr algn="r">
              <a:defRPr sz="1200"/>
            </a:lvl1pPr>
          </a:lstStyle>
          <a:p>
            <a:fld id="{DB41C8B2-A77F-F048-9CB7-86878A9267E7}" type="slidenum">
              <a:rPr lang="en-US" smtClean="0"/>
              <a:t>‹#›</a:t>
            </a:fld>
            <a:endParaRPr lang="en-US"/>
          </a:p>
        </p:txBody>
      </p:sp>
    </p:spTree>
    <p:extLst>
      <p:ext uri="{BB962C8B-B14F-4D97-AF65-F5344CB8AC3E}">
        <p14:creationId xmlns:p14="http://schemas.microsoft.com/office/powerpoint/2010/main" val="9310466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BFC8D4-5519-92A5-CAC3-3EB65A994A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32DBDB-262B-1291-0185-81F354E23A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3373EA-0D1D-83C2-3863-1E6FA00E40C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CE8B834-7B63-D687-3C4B-ED3D914832FA}"/>
              </a:ext>
            </a:extLst>
          </p:cNvPr>
          <p:cNvSpPr>
            <a:spLocks noGrp="1"/>
          </p:cNvSpPr>
          <p:nvPr>
            <p:ph type="sldNum" sz="quarter" idx="5"/>
          </p:nvPr>
        </p:nvSpPr>
        <p:spPr/>
        <p:txBody>
          <a:bodyPr/>
          <a:lstStyle/>
          <a:p>
            <a:fld id="{DB41C8B2-A77F-F048-9CB7-86878A9267E7}" type="slidenum">
              <a:rPr lang="en-US" smtClean="0"/>
              <a:t>1</a:t>
            </a:fld>
            <a:endParaRPr lang="en-US"/>
          </a:p>
        </p:txBody>
      </p:sp>
    </p:spTree>
    <p:extLst>
      <p:ext uri="{BB962C8B-B14F-4D97-AF65-F5344CB8AC3E}">
        <p14:creationId xmlns:p14="http://schemas.microsoft.com/office/powerpoint/2010/main" val="1807398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41C8B2-A77F-F048-9CB7-86878A9267E7}" type="slidenum">
              <a:rPr lang="en-US" smtClean="0"/>
              <a:t>2</a:t>
            </a:fld>
            <a:endParaRPr lang="en-US"/>
          </a:p>
        </p:txBody>
      </p:sp>
    </p:spTree>
    <p:extLst>
      <p:ext uri="{BB962C8B-B14F-4D97-AF65-F5344CB8AC3E}">
        <p14:creationId xmlns:p14="http://schemas.microsoft.com/office/powerpoint/2010/main" val="38718030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AED89B-8A77-C0DD-3242-C63594E129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8B4651-404D-4D15-4CB3-E8FF20DE04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33B7C5-C4FE-D4EF-1F89-40F362BCD35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20050C1-4ED9-272B-2A32-6AA3604ABCFA}"/>
              </a:ext>
            </a:extLst>
          </p:cNvPr>
          <p:cNvSpPr>
            <a:spLocks noGrp="1"/>
          </p:cNvSpPr>
          <p:nvPr>
            <p:ph type="sldNum" sz="quarter" idx="5"/>
          </p:nvPr>
        </p:nvSpPr>
        <p:spPr/>
        <p:txBody>
          <a:bodyPr/>
          <a:lstStyle/>
          <a:p>
            <a:fld id="{DB41C8B2-A77F-F048-9CB7-86878A9267E7}" type="slidenum">
              <a:rPr lang="en-US" smtClean="0"/>
              <a:t>3</a:t>
            </a:fld>
            <a:endParaRPr lang="en-US"/>
          </a:p>
        </p:txBody>
      </p:sp>
    </p:spTree>
    <p:extLst>
      <p:ext uri="{BB962C8B-B14F-4D97-AF65-F5344CB8AC3E}">
        <p14:creationId xmlns:p14="http://schemas.microsoft.com/office/powerpoint/2010/main" val="42834623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A51FB-9DD6-D9D5-4313-F381A81C4E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D976DA-EC0F-61AC-836E-3F270E6684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6C8776-2E5E-0E11-70E3-5BA9ECF1C7E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F45699-EFEF-E638-B8E8-910A13F8A960}"/>
              </a:ext>
            </a:extLst>
          </p:cNvPr>
          <p:cNvSpPr>
            <a:spLocks noGrp="1"/>
          </p:cNvSpPr>
          <p:nvPr>
            <p:ph type="sldNum" sz="quarter" idx="5"/>
          </p:nvPr>
        </p:nvSpPr>
        <p:spPr/>
        <p:txBody>
          <a:bodyPr/>
          <a:lstStyle/>
          <a:p>
            <a:fld id="{DB41C8B2-A77F-F048-9CB7-86878A9267E7}" type="slidenum">
              <a:rPr lang="en-US" smtClean="0"/>
              <a:t>4</a:t>
            </a:fld>
            <a:endParaRPr lang="en-US"/>
          </a:p>
        </p:txBody>
      </p:sp>
    </p:spTree>
    <p:extLst>
      <p:ext uri="{BB962C8B-B14F-4D97-AF65-F5344CB8AC3E}">
        <p14:creationId xmlns:p14="http://schemas.microsoft.com/office/powerpoint/2010/main" val="3694740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41C8B2-A77F-F048-9CB7-86878A9267E7}" type="slidenum">
              <a:rPr lang="en-US" smtClean="0"/>
              <a:t>5</a:t>
            </a:fld>
            <a:endParaRPr lang="en-US"/>
          </a:p>
        </p:txBody>
      </p:sp>
    </p:spTree>
    <p:extLst>
      <p:ext uri="{BB962C8B-B14F-4D97-AF65-F5344CB8AC3E}">
        <p14:creationId xmlns:p14="http://schemas.microsoft.com/office/powerpoint/2010/main" val="33581153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BE56FE-10F5-C1C0-4DAD-6AF4C306BB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2E664F-95D9-B57D-C217-0CCAC8E79C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8CF7EB-393B-07D6-E632-B3AC76D4C4D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457B128-B8AC-7C82-C7F7-7F7EFEAF6261}"/>
              </a:ext>
            </a:extLst>
          </p:cNvPr>
          <p:cNvSpPr>
            <a:spLocks noGrp="1"/>
          </p:cNvSpPr>
          <p:nvPr>
            <p:ph type="sldNum" sz="quarter" idx="5"/>
          </p:nvPr>
        </p:nvSpPr>
        <p:spPr/>
        <p:txBody>
          <a:bodyPr/>
          <a:lstStyle/>
          <a:p>
            <a:fld id="{DB41C8B2-A77F-F048-9CB7-86878A9267E7}" type="slidenum">
              <a:rPr lang="en-US" smtClean="0"/>
              <a:t>7</a:t>
            </a:fld>
            <a:endParaRPr lang="en-US"/>
          </a:p>
        </p:txBody>
      </p:sp>
    </p:spTree>
    <p:extLst>
      <p:ext uri="{BB962C8B-B14F-4D97-AF65-F5344CB8AC3E}">
        <p14:creationId xmlns:p14="http://schemas.microsoft.com/office/powerpoint/2010/main" val="15787859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1657406" y="721619"/>
            <a:ext cx="9213850" cy="592470"/>
          </a:xfrm>
        </p:spPr>
        <p:txBody>
          <a:bodyPr lIns="0" tIns="0" rIns="0" bIns="0"/>
          <a:lstStyle>
            <a:lvl1pPr>
              <a:defRPr sz="3850" b="1" i="0">
                <a:solidFill>
                  <a:schemeClr val="tx2"/>
                </a:solidFill>
                <a:latin typeface="Aptos" panose="020B0004020202020204" pitchFamily="34" charset="0"/>
                <a:cs typeface="Times New Roman"/>
              </a:defRPr>
            </a:lvl1pPr>
          </a:lstStyle>
          <a:p>
            <a:endParaRPr lang="en-ZA" dirty="0"/>
          </a:p>
        </p:txBody>
      </p:sp>
      <p:sp>
        <p:nvSpPr>
          <p:cNvPr id="3" name="Holder 3"/>
          <p:cNvSpPr>
            <a:spLocks noGrp="1"/>
          </p:cNvSpPr>
          <p:nvPr>
            <p:ph type="body" idx="1"/>
          </p:nvPr>
        </p:nvSpPr>
        <p:spPr>
          <a:xfrm>
            <a:off x="1637172" y="2869022"/>
            <a:ext cx="9641840" cy="276999"/>
          </a:xfrm>
        </p:spPr>
        <p:txBody>
          <a:bodyPr lIns="0" tIns="0" rIns="0" bIns="0"/>
          <a:lstStyle>
            <a:lvl1pPr>
              <a:defRPr b="0" i="0">
                <a:solidFill>
                  <a:schemeClr val="tx1"/>
                </a:solidFill>
                <a:latin typeface="Aptos" panose="020B0004020202020204" pitchFamily="34" charset="0"/>
              </a:defRPr>
            </a:lvl1pPr>
          </a:lstStyle>
          <a:p>
            <a:endParaRPr dirty="0"/>
          </a:p>
        </p:txBody>
      </p:sp>
      <p:grpSp>
        <p:nvGrpSpPr>
          <p:cNvPr id="5" name="Group 4">
            <a:extLst>
              <a:ext uri="{FF2B5EF4-FFF2-40B4-BE49-F238E27FC236}">
                <a16:creationId xmlns:a16="http://schemas.microsoft.com/office/drawing/2014/main" id="{3B4F52B6-ECBD-D244-1929-85C95462DF55}"/>
              </a:ext>
            </a:extLst>
          </p:cNvPr>
          <p:cNvGrpSpPr/>
          <p:nvPr userDrawn="1"/>
        </p:nvGrpSpPr>
        <p:grpSpPr>
          <a:xfrm>
            <a:off x="-5922" y="-96750"/>
            <a:ext cx="1643094" cy="11494516"/>
            <a:chOff x="-5922" y="-96750"/>
            <a:chExt cx="1402768" cy="11494516"/>
          </a:xfrm>
        </p:grpSpPr>
        <p:grpSp>
          <p:nvGrpSpPr>
            <p:cNvPr id="7" name="Group 6">
              <a:extLst>
                <a:ext uri="{FF2B5EF4-FFF2-40B4-BE49-F238E27FC236}">
                  <a16:creationId xmlns:a16="http://schemas.microsoft.com/office/drawing/2014/main" id="{26B54588-735E-B1DC-F8BA-2CEA68230D68}"/>
                </a:ext>
              </a:extLst>
            </p:cNvPr>
            <p:cNvGrpSpPr/>
            <p:nvPr/>
          </p:nvGrpSpPr>
          <p:grpSpPr>
            <a:xfrm>
              <a:off x="-5922" y="-96750"/>
              <a:ext cx="450850" cy="11494516"/>
              <a:chOff x="-4578" y="-92583"/>
              <a:chExt cx="450850" cy="11494516"/>
            </a:xfrm>
          </p:grpSpPr>
          <p:sp>
            <p:nvSpPr>
              <p:cNvPr id="10" name="bg object 16">
                <a:extLst>
                  <a:ext uri="{FF2B5EF4-FFF2-40B4-BE49-F238E27FC236}">
                    <a16:creationId xmlns:a16="http://schemas.microsoft.com/office/drawing/2014/main" id="{DEED438B-8A97-7BED-5FC9-411C379DBD4E}"/>
                  </a:ext>
                </a:extLst>
              </p:cNvPr>
              <p:cNvSpPr/>
              <p:nvPr/>
            </p:nvSpPr>
            <p:spPr>
              <a:xfrm>
                <a:off x="-4578" y="-4918"/>
                <a:ext cx="450850" cy="11314268"/>
              </a:xfrm>
              <a:custGeom>
                <a:avLst/>
                <a:gdLst/>
                <a:ahLst/>
                <a:cxnLst/>
                <a:rect l="l" t="t" r="r" b="b"/>
                <a:pathLst>
                  <a:path w="901065" h="11308715">
                    <a:moveTo>
                      <a:pt x="900496" y="0"/>
                    </a:moveTo>
                    <a:lnTo>
                      <a:pt x="0" y="0"/>
                    </a:lnTo>
                    <a:lnTo>
                      <a:pt x="0" y="11308556"/>
                    </a:lnTo>
                    <a:lnTo>
                      <a:pt x="900496" y="11308556"/>
                    </a:lnTo>
                    <a:lnTo>
                      <a:pt x="900496" y="0"/>
                    </a:lnTo>
                    <a:close/>
                  </a:path>
                </a:pathLst>
              </a:custGeom>
              <a:gradFill>
                <a:gsLst>
                  <a:gs pos="0">
                    <a:schemeClr val="bg1">
                      <a:lumMod val="95000"/>
                    </a:schemeClr>
                  </a:gs>
                  <a:gs pos="48000">
                    <a:schemeClr val="bg2">
                      <a:alpha val="56314"/>
                    </a:schemeClr>
                  </a:gs>
                  <a:gs pos="100000">
                    <a:schemeClr val="bg2">
                      <a:lumMod val="90000"/>
                      <a:alpha val="1954"/>
                    </a:schemeClr>
                  </a:gs>
                </a:gsLst>
                <a:lin ang="5400000" scaled="0"/>
              </a:gradFill>
            </p:spPr>
            <p:txBody>
              <a:bodyPr wrap="square" lIns="0" tIns="0" rIns="0" bIns="0" rtlCol="0"/>
              <a:lstStyle/>
              <a:p>
                <a:endParaRPr dirty="0"/>
              </a:p>
            </p:txBody>
          </p:sp>
          <p:pic>
            <p:nvPicPr>
              <p:cNvPr id="11" name="Graphic 10">
                <a:extLst>
                  <a:ext uri="{FF2B5EF4-FFF2-40B4-BE49-F238E27FC236}">
                    <a16:creationId xmlns:a16="http://schemas.microsoft.com/office/drawing/2014/main" id="{A8932DEB-8A94-D32D-21FD-FD0267D779B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99" y="-92583"/>
                <a:ext cx="439496" cy="11494516"/>
              </a:xfrm>
              <a:prstGeom prst="rect">
                <a:avLst/>
              </a:prstGeom>
            </p:spPr>
          </p:pic>
        </p:grpSp>
        <p:sp>
          <p:nvSpPr>
            <p:cNvPr id="8" name="Right Triangle 7">
              <a:extLst>
                <a:ext uri="{FF2B5EF4-FFF2-40B4-BE49-F238E27FC236}">
                  <a16:creationId xmlns:a16="http://schemas.microsoft.com/office/drawing/2014/main" id="{434AF9D3-DD62-DE2E-E539-02EDDF2DDDE5}"/>
                </a:ext>
              </a:extLst>
            </p:cNvPr>
            <p:cNvSpPr/>
            <p:nvPr/>
          </p:nvSpPr>
          <p:spPr>
            <a:xfrm rot="5400000">
              <a:off x="-373552" y="350973"/>
              <a:ext cx="2143949" cy="1396847"/>
            </a:xfrm>
            <a:prstGeom prst="rtTriangle">
              <a:avLst/>
            </a:prstGeom>
            <a:gradFill flip="none" rotWithShape="1">
              <a:gsLst>
                <a:gs pos="98000">
                  <a:srgbClr val="DC6132"/>
                </a:gs>
                <a:gs pos="61000">
                  <a:schemeClr val="tx2"/>
                </a:gs>
                <a:gs pos="0">
                  <a:srgbClr val="1D3F5E"/>
                </a:gs>
              </a:gsLst>
              <a:path path="circle">
                <a:fillToRect r="100000" b="100000"/>
              </a:path>
              <a:tileRect l="-100000" t="-100000"/>
            </a:gradFill>
            <a:ln>
              <a:noFill/>
            </a:ln>
            <a:effectLst>
              <a:outerShdw blurRad="154540" dist="38100" dir="2700000" sx="105148" sy="105148" algn="tl" rotWithShape="0">
                <a:srgbClr val="1D3F5E">
                  <a:alpha val="13153"/>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8">
              <a:extLst>
                <a:ext uri="{FF2B5EF4-FFF2-40B4-BE49-F238E27FC236}">
                  <a16:creationId xmlns:a16="http://schemas.microsoft.com/office/drawing/2014/main" id="{6A3FD643-B599-DBE5-733F-62AC9B7B2BFC}"/>
                </a:ext>
              </a:extLst>
            </p:cNvPr>
            <p:cNvSpPr/>
            <p:nvPr/>
          </p:nvSpPr>
          <p:spPr>
            <a:xfrm>
              <a:off x="211451" y="168276"/>
              <a:ext cx="410392" cy="838199"/>
            </a:xfrm>
            <a:custGeom>
              <a:avLst/>
              <a:gdLst>
                <a:gd name="connsiteX0" fmla="*/ 432171 w 767194"/>
                <a:gd name="connsiteY0" fmla="*/ 1465133 h 1566944"/>
                <a:gd name="connsiteX1" fmla="*/ 260119 w 767194"/>
                <a:gd name="connsiteY1" fmla="*/ 1455051 h 1566944"/>
                <a:gd name="connsiteX2" fmla="*/ 386770 w 767194"/>
                <a:gd name="connsiteY2" fmla="*/ 1533479 h 1566944"/>
                <a:gd name="connsiteX3" fmla="*/ 432171 w 767194"/>
                <a:gd name="connsiteY3" fmla="*/ 1465264 h 1566944"/>
                <a:gd name="connsiteX4" fmla="*/ 533440 w 767194"/>
                <a:gd name="connsiteY4" fmla="*/ 1090146 h 1566944"/>
                <a:gd name="connsiteX5" fmla="*/ 47506 w 767194"/>
                <a:gd name="connsiteY5" fmla="*/ 1069983 h 1566944"/>
                <a:gd name="connsiteX6" fmla="*/ 198886 w 767194"/>
                <a:gd name="connsiteY6" fmla="*/ 1419830 h 1566944"/>
                <a:gd name="connsiteX7" fmla="*/ 446956 w 767194"/>
                <a:gd name="connsiteY7" fmla="*/ 1434887 h 1566944"/>
                <a:gd name="connsiteX8" fmla="*/ 533440 w 767194"/>
                <a:gd name="connsiteY8" fmla="*/ 1090146 h 1566944"/>
                <a:gd name="connsiteX9" fmla="*/ 725773 w 767194"/>
                <a:gd name="connsiteY9" fmla="*/ 1029525 h 1566944"/>
                <a:gd name="connsiteX10" fmla="*/ 579365 w 767194"/>
                <a:gd name="connsiteY10" fmla="*/ 1090670 h 1566944"/>
                <a:gd name="connsiteX11" fmla="*/ 482806 w 767194"/>
                <a:gd name="connsiteY11" fmla="*/ 1424544 h 1566944"/>
                <a:gd name="connsiteX12" fmla="*/ 562879 w 767194"/>
                <a:gd name="connsiteY12" fmla="*/ 1408570 h 1566944"/>
                <a:gd name="connsiteX13" fmla="*/ 725773 w 767194"/>
                <a:gd name="connsiteY13" fmla="*/ 1029656 h 1566944"/>
                <a:gd name="connsiteX14" fmla="*/ 37301 w 767194"/>
                <a:gd name="connsiteY14" fmla="*/ 1039606 h 1566944"/>
                <a:gd name="connsiteX15" fmla="*/ 527553 w 767194"/>
                <a:gd name="connsiteY15" fmla="*/ 1058722 h 1566944"/>
                <a:gd name="connsiteX16" fmla="*/ 533048 w 767194"/>
                <a:gd name="connsiteY16" fmla="*/ 943765 h 1566944"/>
                <a:gd name="connsiteX17" fmla="*/ 524020 w 767194"/>
                <a:gd name="connsiteY17" fmla="*/ 618532 h 1566944"/>
                <a:gd name="connsiteX18" fmla="*/ 37432 w 767194"/>
                <a:gd name="connsiteY18" fmla="*/ 603999 h 1566944"/>
                <a:gd name="connsiteX19" fmla="*/ 37432 w 767194"/>
                <a:gd name="connsiteY19" fmla="*/ 1039606 h 1566944"/>
                <a:gd name="connsiteX20" fmla="*/ 725773 w 767194"/>
                <a:gd name="connsiteY20" fmla="*/ 553197 h 1566944"/>
                <a:gd name="connsiteX21" fmla="*/ 569813 w 767194"/>
                <a:gd name="connsiteY21" fmla="*/ 612902 h 1566944"/>
                <a:gd name="connsiteX22" fmla="*/ 574000 w 767194"/>
                <a:gd name="connsiteY22" fmla="*/ 1049688 h 1566944"/>
                <a:gd name="connsiteX23" fmla="*/ 725773 w 767194"/>
                <a:gd name="connsiteY23" fmla="*/ 983830 h 1566944"/>
                <a:gd name="connsiteX24" fmla="*/ 725773 w 767194"/>
                <a:gd name="connsiteY24" fmla="*/ 553197 h 1566944"/>
                <a:gd name="connsiteX25" fmla="*/ 431648 w 767194"/>
                <a:gd name="connsiteY25" fmla="*/ 168784 h 1566944"/>
                <a:gd name="connsiteX26" fmla="*/ 211839 w 767194"/>
                <a:gd name="connsiteY26" fmla="*/ 180960 h 1566944"/>
                <a:gd name="connsiteX27" fmla="*/ 37301 w 767194"/>
                <a:gd name="connsiteY27" fmla="*/ 573492 h 1566944"/>
                <a:gd name="connsiteX28" fmla="*/ 523104 w 767194"/>
                <a:gd name="connsiteY28" fmla="*/ 593786 h 1566944"/>
                <a:gd name="connsiteX29" fmla="*/ 431648 w 767194"/>
                <a:gd name="connsiteY29" fmla="*/ 168784 h 1566944"/>
                <a:gd name="connsiteX30" fmla="*/ 705493 w 767194"/>
                <a:gd name="connsiteY30" fmla="*/ 522691 h 1566944"/>
                <a:gd name="connsiteX31" fmla="*/ 538674 w 767194"/>
                <a:gd name="connsiteY31" fmla="*/ 147573 h 1566944"/>
                <a:gd name="connsiteX32" fmla="*/ 462918 w 767194"/>
                <a:gd name="connsiteY32" fmla="*/ 192482 h 1566944"/>
                <a:gd name="connsiteX33" fmla="*/ 554113 w 767194"/>
                <a:gd name="connsiteY33" fmla="*/ 573230 h 1566944"/>
                <a:gd name="connsiteX34" fmla="*/ 705624 w 767194"/>
                <a:gd name="connsiteY34" fmla="*/ 522821 h 1566944"/>
                <a:gd name="connsiteX35" fmla="*/ 482675 w 767194"/>
                <a:gd name="connsiteY35" fmla="*/ 97557 h 1566944"/>
                <a:gd name="connsiteX36" fmla="*/ 401817 w 767194"/>
                <a:gd name="connsiteY36" fmla="*/ 56838 h 1566944"/>
                <a:gd name="connsiteX37" fmla="*/ 432695 w 767194"/>
                <a:gd name="connsiteY37" fmla="*/ 127671 h 1566944"/>
                <a:gd name="connsiteX38" fmla="*/ 482675 w 767194"/>
                <a:gd name="connsiteY38" fmla="*/ 97557 h 1566944"/>
                <a:gd name="connsiteX39" fmla="*/ 249913 w 767194"/>
                <a:gd name="connsiteY39" fmla="*/ 137884 h 1566944"/>
                <a:gd name="connsiteX40" fmla="*/ 401817 w 767194"/>
                <a:gd name="connsiteY40" fmla="*/ 137884 h 1566944"/>
                <a:gd name="connsiteX41" fmla="*/ 355500 w 767194"/>
                <a:gd name="connsiteY41" fmla="*/ 45970 h 1566944"/>
                <a:gd name="connsiteX42" fmla="*/ 250044 w 767194"/>
                <a:gd name="connsiteY42" fmla="*/ 137884 h 1566944"/>
                <a:gd name="connsiteX43" fmla="*/ 356154 w 767194"/>
                <a:gd name="connsiteY43" fmla="*/ 14 h 1566944"/>
                <a:gd name="connsiteX44" fmla="*/ 548618 w 767194"/>
                <a:gd name="connsiteY44" fmla="*/ 107377 h 1566944"/>
                <a:gd name="connsiteX45" fmla="*/ 751679 w 767194"/>
                <a:gd name="connsiteY45" fmla="*/ 542461 h 1566944"/>
                <a:gd name="connsiteX46" fmla="*/ 755604 w 767194"/>
                <a:gd name="connsiteY46" fmla="*/ 892309 h 1566944"/>
                <a:gd name="connsiteX47" fmla="*/ 763847 w 767194"/>
                <a:gd name="connsiteY47" fmla="*/ 1022062 h 1566944"/>
                <a:gd name="connsiteX48" fmla="*/ 588131 w 767194"/>
                <a:gd name="connsiteY48" fmla="*/ 1433840 h 1566944"/>
                <a:gd name="connsiteX49" fmla="*/ 396060 w 767194"/>
                <a:gd name="connsiteY49" fmla="*/ 1566473 h 1566944"/>
                <a:gd name="connsiteX50" fmla="*/ 364135 w 767194"/>
                <a:gd name="connsiteY50" fmla="*/ 1558486 h 1566944"/>
                <a:gd name="connsiteX51" fmla="*/ 170233 w 767194"/>
                <a:gd name="connsiteY51" fmla="*/ 1438292 h 1566944"/>
                <a:gd name="connsiteX52" fmla="*/ 22516 w 767194"/>
                <a:gd name="connsiteY52" fmla="*/ 1109916 h 1566944"/>
                <a:gd name="connsiteX53" fmla="*/ 6816 w 767194"/>
                <a:gd name="connsiteY53" fmla="*/ 588680 h 1566944"/>
                <a:gd name="connsiteX54" fmla="*/ 200980 w 767194"/>
                <a:gd name="connsiteY54" fmla="*/ 134480 h 1566944"/>
                <a:gd name="connsiteX55" fmla="*/ 356154 w 767194"/>
                <a:gd name="connsiteY55" fmla="*/ 14 h 1566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767194" h="1566944">
                  <a:moveTo>
                    <a:pt x="432171" y="1465133"/>
                  </a:moveTo>
                  <a:lnTo>
                    <a:pt x="260119" y="1455051"/>
                  </a:lnTo>
                  <a:lnTo>
                    <a:pt x="386770" y="1533479"/>
                  </a:lnTo>
                  <a:lnTo>
                    <a:pt x="432171" y="1465264"/>
                  </a:lnTo>
                  <a:close/>
                  <a:moveTo>
                    <a:pt x="533440" y="1090146"/>
                  </a:moveTo>
                  <a:lnTo>
                    <a:pt x="47506" y="1069983"/>
                  </a:lnTo>
                  <a:lnTo>
                    <a:pt x="198886" y="1419830"/>
                  </a:lnTo>
                  <a:cubicBezTo>
                    <a:pt x="280660" y="1435673"/>
                    <a:pt x="367406" y="1410011"/>
                    <a:pt x="446956" y="1434887"/>
                  </a:cubicBezTo>
                  <a:lnTo>
                    <a:pt x="533440" y="1090146"/>
                  </a:lnTo>
                  <a:close/>
                  <a:moveTo>
                    <a:pt x="725773" y="1029525"/>
                  </a:moveTo>
                  <a:lnTo>
                    <a:pt x="579365" y="1090670"/>
                  </a:lnTo>
                  <a:lnTo>
                    <a:pt x="482806" y="1424544"/>
                  </a:lnTo>
                  <a:cubicBezTo>
                    <a:pt x="510413" y="1422711"/>
                    <a:pt x="546393" y="1434887"/>
                    <a:pt x="562879" y="1408570"/>
                  </a:cubicBezTo>
                  <a:lnTo>
                    <a:pt x="725773" y="1029656"/>
                  </a:lnTo>
                  <a:close/>
                  <a:moveTo>
                    <a:pt x="37301" y="1039606"/>
                  </a:moveTo>
                  <a:lnTo>
                    <a:pt x="527553" y="1058722"/>
                  </a:lnTo>
                  <a:cubicBezTo>
                    <a:pt x="561309" y="1050474"/>
                    <a:pt x="533833" y="968904"/>
                    <a:pt x="533048" y="943765"/>
                  </a:cubicBezTo>
                  <a:cubicBezTo>
                    <a:pt x="531478" y="895844"/>
                    <a:pt x="542730" y="631494"/>
                    <a:pt x="524020" y="618532"/>
                  </a:cubicBezTo>
                  <a:lnTo>
                    <a:pt x="37432" y="603999"/>
                  </a:lnTo>
                  <a:lnTo>
                    <a:pt x="37432" y="1039606"/>
                  </a:lnTo>
                  <a:close/>
                  <a:moveTo>
                    <a:pt x="725773" y="553197"/>
                  </a:moveTo>
                  <a:lnTo>
                    <a:pt x="569813" y="612902"/>
                  </a:lnTo>
                  <a:lnTo>
                    <a:pt x="574000" y="1049688"/>
                  </a:lnTo>
                  <a:lnTo>
                    <a:pt x="725773" y="983830"/>
                  </a:lnTo>
                  <a:lnTo>
                    <a:pt x="725773" y="553197"/>
                  </a:lnTo>
                  <a:close/>
                  <a:moveTo>
                    <a:pt x="431648" y="168784"/>
                  </a:moveTo>
                  <a:cubicBezTo>
                    <a:pt x="386509" y="174676"/>
                    <a:pt x="240231" y="153727"/>
                    <a:pt x="211839" y="180960"/>
                  </a:cubicBezTo>
                  <a:lnTo>
                    <a:pt x="37301" y="573492"/>
                  </a:lnTo>
                  <a:lnTo>
                    <a:pt x="523104" y="593786"/>
                  </a:lnTo>
                  <a:lnTo>
                    <a:pt x="431648" y="168784"/>
                  </a:lnTo>
                  <a:close/>
                  <a:moveTo>
                    <a:pt x="705493" y="522691"/>
                  </a:moveTo>
                  <a:lnTo>
                    <a:pt x="538674" y="147573"/>
                  </a:lnTo>
                  <a:cubicBezTo>
                    <a:pt x="517086" y="124267"/>
                    <a:pt x="446825" y="151239"/>
                    <a:pt x="462918" y="192482"/>
                  </a:cubicBezTo>
                  <a:lnTo>
                    <a:pt x="554113" y="573230"/>
                  </a:lnTo>
                  <a:lnTo>
                    <a:pt x="705624" y="522821"/>
                  </a:lnTo>
                  <a:close/>
                  <a:moveTo>
                    <a:pt x="482675" y="97557"/>
                  </a:moveTo>
                  <a:lnTo>
                    <a:pt x="401817" y="56838"/>
                  </a:lnTo>
                  <a:lnTo>
                    <a:pt x="432695" y="127671"/>
                  </a:lnTo>
                  <a:cubicBezTo>
                    <a:pt x="450620" y="120732"/>
                    <a:pt x="490918" y="126886"/>
                    <a:pt x="482675" y="97557"/>
                  </a:cubicBezTo>
                  <a:moveTo>
                    <a:pt x="249913" y="137884"/>
                  </a:moveTo>
                  <a:lnTo>
                    <a:pt x="401817" y="137884"/>
                  </a:lnTo>
                  <a:lnTo>
                    <a:pt x="355500" y="45970"/>
                  </a:lnTo>
                  <a:cubicBezTo>
                    <a:pt x="333257" y="39948"/>
                    <a:pt x="241016" y="131338"/>
                    <a:pt x="250044" y="137884"/>
                  </a:cubicBezTo>
                  <a:moveTo>
                    <a:pt x="356154" y="14"/>
                  </a:moveTo>
                  <a:cubicBezTo>
                    <a:pt x="370546" y="-1296"/>
                    <a:pt x="533571" y="92058"/>
                    <a:pt x="548618" y="107377"/>
                  </a:cubicBezTo>
                  <a:cubicBezTo>
                    <a:pt x="574131" y="133432"/>
                    <a:pt x="743044" y="499647"/>
                    <a:pt x="751679" y="542461"/>
                  </a:cubicBezTo>
                  <a:cubicBezTo>
                    <a:pt x="773398" y="650479"/>
                    <a:pt x="754165" y="783112"/>
                    <a:pt x="755604" y="892309"/>
                  </a:cubicBezTo>
                  <a:cubicBezTo>
                    <a:pt x="756127" y="936564"/>
                    <a:pt x="774576" y="971129"/>
                    <a:pt x="763847" y="1022062"/>
                  </a:cubicBezTo>
                  <a:cubicBezTo>
                    <a:pt x="756782" y="1055711"/>
                    <a:pt x="608542" y="1402809"/>
                    <a:pt x="588131" y="1433840"/>
                  </a:cubicBezTo>
                  <a:cubicBezTo>
                    <a:pt x="574393" y="1454789"/>
                    <a:pt x="415162" y="1564640"/>
                    <a:pt x="396060" y="1566473"/>
                  </a:cubicBezTo>
                  <a:cubicBezTo>
                    <a:pt x="383892" y="1568699"/>
                    <a:pt x="374602" y="1562545"/>
                    <a:pt x="364135" y="1558486"/>
                  </a:cubicBezTo>
                  <a:cubicBezTo>
                    <a:pt x="342024" y="1549976"/>
                    <a:pt x="181877" y="1452956"/>
                    <a:pt x="170233" y="1438292"/>
                  </a:cubicBezTo>
                  <a:cubicBezTo>
                    <a:pt x="151261" y="1414462"/>
                    <a:pt x="35077" y="1150243"/>
                    <a:pt x="22516" y="1109916"/>
                  </a:cubicBezTo>
                  <a:cubicBezTo>
                    <a:pt x="-4437" y="1023371"/>
                    <a:pt x="-3782" y="686485"/>
                    <a:pt x="6816" y="588680"/>
                  </a:cubicBezTo>
                  <a:cubicBezTo>
                    <a:pt x="12703" y="534605"/>
                    <a:pt x="165915" y="185674"/>
                    <a:pt x="200980" y="134480"/>
                  </a:cubicBezTo>
                  <a:cubicBezTo>
                    <a:pt x="216419" y="111698"/>
                    <a:pt x="337183" y="1847"/>
                    <a:pt x="356154" y="14"/>
                  </a:cubicBezTo>
                </a:path>
              </a:pathLst>
            </a:custGeom>
            <a:solidFill>
              <a:schemeClr val="bg1"/>
            </a:solidFill>
            <a:ln w="13064" cap="flat">
              <a:noFill/>
              <a:prstDash val="solid"/>
              <a:miter/>
            </a:ln>
          </p:spPr>
          <p:txBody>
            <a:bodyPr rtlCol="0" anchor="ctr"/>
            <a:lstStyle/>
            <a:p>
              <a:endParaRPr lang="en-US" dirty="0"/>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Blank">
    <p:bg>
      <p:bgPr>
        <a:solidFill>
          <a:schemeClr val="bg1"/>
        </a:solidFill>
        <a:effectLst/>
      </p:bgPr>
    </p:bg>
    <p:spTree>
      <p:nvGrpSpPr>
        <p:cNvPr id="1" name=""/>
        <p:cNvGrpSpPr/>
        <p:nvPr/>
      </p:nvGrpSpPr>
      <p:grpSpPr>
        <a:xfrm>
          <a:off x="0" y="0"/>
          <a:ext cx="0" cy="0"/>
          <a:chOff x="0" y="0"/>
          <a:chExt cx="0" cy="0"/>
        </a:xfrm>
      </p:grpSpPr>
      <p:sp>
        <p:nvSpPr>
          <p:cNvPr id="17" name="bg object 17"/>
          <p:cNvSpPr/>
          <p:nvPr/>
        </p:nvSpPr>
        <p:spPr>
          <a:xfrm>
            <a:off x="0" y="0"/>
            <a:ext cx="901065" cy="2748280"/>
          </a:xfrm>
          <a:custGeom>
            <a:avLst/>
            <a:gdLst/>
            <a:ahLst/>
            <a:cxnLst/>
            <a:rect l="l" t="t" r="r" b="b"/>
            <a:pathLst>
              <a:path w="901065" h="2748280">
                <a:moveTo>
                  <a:pt x="900496" y="2747662"/>
                </a:moveTo>
                <a:lnTo>
                  <a:pt x="0" y="2040239"/>
                </a:lnTo>
              </a:path>
              <a:path w="901065" h="2748280">
                <a:moveTo>
                  <a:pt x="0" y="976889"/>
                </a:moveTo>
                <a:lnTo>
                  <a:pt x="667456" y="0"/>
                </a:lnTo>
              </a:path>
              <a:path w="901065" h="2748280">
                <a:moveTo>
                  <a:pt x="900496" y="2650427"/>
                </a:moveTo>
                <a:lnTo>
                  <a:pt x="463599" y="1748612"/>
                </a:lnTo>
                <a:lnTo>
                  <a:pt x="864913" y="0"/>
                </a:lnTo>
              </a:path>
              <a:path w="901065" h="2748280">
                <a:moveTo>
                  <a:pt x="0" y="1711514"/>
                </a:moveTo>
                <a:lnTo>
                  <a:pt x="900496" y="1792807"/>
                </a:lnTo>
              </a:path>
            </a:pathLst>
          </a:custGeom>
          <a:ln w="41883">
            <a:solidFill>
              <a:srgbClr val="FFFFFF"/>
            </a:solidFill>
          </a:ln>
        </p:spPr>
        <p:txBody>
          <a:bodyPr wrap="square" lIns="0" tIns="0" rIns="0" bIns="0" rtlCol="0"/>
          <a:lstStyle/>
          <a:p>
            <a:endParaRPr/>
          </a:p>
        </p:txBody>
      </p:sp>
      <p:sp>
        <p:nvSpPr>
          <p:cNvPr id="18" name="bg object 18"/>
          <p:cNvSpPr/>
          <p:nvPr/>
        </p:nvSpPr>
        <p:spPr>
          <a:xfrm>
            <a:off x="0" y="3027572"/>
            <a:ext cx="901065" cy="3089275"/>
          </a:xfrm>
          <a:custGeom>
            <a:avLst/>
            <a:gdLst/>
            <a:ahLst/>
            <a:cxnLst/>
            <a:rect l="l" t="t" r="r" b="b"/>
            <a:pathLst>
              <a:path w="901065" h="3089275">
                <a:moveTo>
                  <a:pt x="900496" y="0"/>
                </a:moveTo>
                <a:lnTo>
                  <a:pt x="0" y="707423"/>
                </a:lnTo>
              </a:path>
              <a:path w="901065" h="3089275">
                <a:moveTo>
                  <a:pt x="0" y="1770773"/>
                </a:moveTo>
                <a:lnTo>
                  <a:pt x="900496" y="3088738"/>
                </a:lnTo>
              </a:path>
              <a:path w="901065" h="3089275">
                <a:moveTo>
                  <a:pt x="900496" y="97234"/>
                </a:moveTo>
                <a:lnTo>
                  <a:pt x="463599" y="999049"/>
                </a:lnTo>
                <a:lnTo>
                  <a:pt x="900496" y="2902701"/>
                </a:lnTo>
              </a:path>
              <a:path w="901065" h="3089275">
                <a:moveTo>
                  <a:pt x="0" y="1036147"/>
                </a:moveTo>
                <a:lnTo>
                  <a:pt x="900496" y="954854"/>
                </a:lnTo>
              </a:path>
            </a:pathLst>
          </a:custGeom>
          <a:ln w="41883">
            <a:solidFill>
              <a:srgbClr val="FFFFFF"/>
            </a:solidFill>
          </a:ln>
        </p:spPr>
        <p:txBody>
          <a:bodyPr wrap="square" lIns="0" tIns="0" rIns="0" bIns="0" rtlCol="0"/>
          <a:lstStyle/>
          <a:p>
            <a:endParaRPr/>
          </a:p>
        </p:txBody>
      </p:sp>
      <p:sp>
        <p:nvSpPr>
          <p:cNvPr id="19" name="bg object 19"/>
          <p:cNvSpPr/>
          <p:nvPr/>
        </p:nvSpPr>
        <p:spPr>
          <a:xfrm>
            <a:off x="0" y="2858551"/>
            <a:ext cx="901065" cy="41910"/>
          </a:xfrm>
          <a:custGeom>
            <a:avLst/>
            <a:gdLst/>
            <a:ahLst/>
            <a:cxnLst/>
            <a:rect l="l" t="t" r="r" b="b"/>
            <a:pathLst>
              <a:path w="901065" h="41910">
                <a:moveTo>
                  <a:pt x="0" y="0"/>
                </a:moveTo>
                <a:lnTo>
                  <a:pt x="0" y="41883"/>
                </a:lnTo>
                <a:lnTo>
                  <a:pt x="900496" y="41883"/>
                </a:lnTo>
                <a:lnTo>
                  <a:pt x="900496" y="0"/>
                </a:lnTo>
                <a:lnTo>
                  <a:pt x="0" y="0"/>
                </a:lnTo>
                <a:close/>
              </a:path>
            </a:pathLst>
          </a:custGeom>
          <a:solidFill>
            <a:srgbClr val="FFFFFF">
              <a:alpha val="59999"/>
            </a:srgbClr>
          </a:solidFill>
        </p:spPr>
        <p:txBody>
          <a:bodyPr wrap="square" lIns="0" tIns="0" rIns="0" bIns="0" rtlCol="0"/>
          <a:lstStyle/>
          <a:p>
            <a:endParaRPr/>
          </a:p>
        </p:txBody>
      </p:sp>
      <p:sp>
        <p:nvSpPr>
          <p:cNvPr id="20" name="bg object 20"/>
          <p:cNvSpPr/>
          <p:nvPr/>
        </p:nvSpPr>
        <p:spPr>
          <a:xfrm>
            <a:off x="0" y="5563188"/>
            <a:ext cx="901065" cy="3005455"/>
          </a:xfrm>
          <a:custGeom>
            <a:avLst/>
            <a:gdLst/>
            <a:ahLst/>
            <a:cxnLst/>
            <a:rect l="l" t="t" r="r" b="b"/>
            <a:pathLst>
              <a:path w="901065" h="3005454">
                <a:moveTo>
                  <a:pt x="0" y="3005035"/>
                </a:moveTo>
                <a:lnTo>
                  <a:pt x="900496" y="2297612"/>
                </a:lnTo>
              </a:path>
              <a:path w="901065" h="3005454">
                <a:moveTo>
                  <a:pt x="900496" y="1317965"/>
                </a:moveTo>
                <a:lnTo>
                  <a:pt x="0" y="0"/>
                </a:lnTo>
              </a:path>
              <a:path w="901065" h="3005454">
                <a:moveTo>
                  <a:pt x="0" y="2860220"/>
                </a:moveTo>
                <a:lnTo>
                  <a:pt x="399682" y="2035221"/>
                </a:lnTo>
                <a:lnTo>
                  <a:pt x="0" y="293721"/>
                </a:lnTo>
              </a:path>
              <a:path w="901065" h="3005454">
                <a:moveTo>
                  <a:pt x="900496" y="1994764"/>
                </a:moveTo>
                <a:lnTo>
                  <a:pt x="0" y="2076057"/>
                </a:lnTo>
              </a:path>
            </a:pathLst>
          </a:custGeom>
          <a:ln w="41883">
            <a:solidFill>
              <a:srgbClr val="FFFFFF"/>
            </a:solidFill>
          </a:ln>
        </p:spPr>
        <p:txBody>
          <a:bodyPr wrap="square" lIns="0" tIns="0" rIns="0" bIns="0" rtlCol="0"/>
          <a:lstStyle/>
          <a:p>
            <a:endParaRPr/>
          </a:p>
        </p:txBody>
      </p:sp>
      <p:sp>
        <p:nvSpPr>
          <p:cNvPr id="21" name="bg object 21"/>
          <p:cNvSpPr/>
          <p:nvPr/>
        </p:nvSpPr>
        <p:spPr>
          <a:xfrm>
            <a:off x="0" y="8906605"/>
            <a:ext cx="901065" cy="2402205"/>
          </a:xfrm>
          <a:custGeom>
            <a:avLst/>
            <a:gdLst/>
            <a:ahLst/>
            <a:cxnLst/>
            <a:rect l="l" t="t" r="r" b="b"/>
            <a:pathLst>
              <a:path w="901065" h="2402204">
                <a:moveTo>
                  <a:pt x="0" y="0"/>
                </a:moveTo>
                <a:lnTo>
                  <a:pt x="900496" y="707423"/>
                </a:lnTo>
              </a:path>
              <a:path w="901065" h="2402204">
                <a:moveTo>
                  <a:pt x="900496" y="1687070"/>
                </a:moveTo>
                <a:lnTo>
                  <a:pt x="412056" y="2401950"/>
                </a:lnTo>
              </a:path>
              <a:path w="901065" h="2402204">
                <a:moveTo>
                  <a:pt x="0" y="144815"/>
                </a:moveTo>
                <a:lnTo>
                  <a:pt x="399682" y="969814"/>
                </a:lnTo>
                <a:lnTo>
                  <a:pt x="71000" y="2401950"/>
                </a:lnTo>
              </a:path>
              <a:path w="901065" h="2402204">
                <a:moveTo>
                  <a:pt x="900496" y="1010271"/>
                </a:moveTo>
                <a:lnTo>
                  <a:pt x="0" y="928978"/>
                </a:lnTo>
              </a:path>
            </a:pathLst>
          </a:custGeom>
          <a:ln w="41883">
            <a:solidFill>
              <a:srgbClr val="FFFFFF"/>
            </a:solidFill>
          </a:ln>
        </p:spPr>
        <p:txBody>
          <a:bodyPr wrap="square" lIns="0" tIns="0" rIns="0" bIns="0" rtlCol="0"/>
          <a:lstStyle/>
          <a:p>
            <a:endParaRPr/>
          </a:p>
        </p:txBody>
      </p:sp>
      <p:sp>
        <p:nvSpPr>
          <p:cNvPr id="22" name="bg object 22"/>
          <p:cNvSpPr/>
          <p:nvPr/>
        </p:nvSpPr>
        <p:spPr>
          <a:xfrm>
            <a:off x="0" y="8708348"/>
            <a:ext cx="901065" cy="41910"/>
          </a:xfrm>
          <a:custGeom>
            <a:avLst/>
            <a:gdLst/>
            <a:ahLst/>
            <a:cxnLst/>
            <a:rect l="l" t="t" r="r" b="b"/>
            <a:pathLst>
              <a:path w="901065" h="41909">
                <a:moveTo>
                  <a:pt x="0" y="0"/>
                </a:moveTo>
                <a:lnTo>
                  <a:pt x="0" y="41883"/>
                </a:lnTo>
                <a:lnTo>
                  <a:pt x="900496" y="41883"/>
                </a:lnTo>
                <a:lnTo>
                  <a:pt x="900496" y="0"/>
                </a:lnTo>
                <a:lnTo>
                  <a:pt x="0" y="0"/>
                </a:lnTo>
                <a:close/>
              </a:path>
            </a:pathLst>
          </a:custGeom>
          <a:solidFill>
            <a:srgbClr val="FFFFFF">
              <a:alpha val="59999"/>
            </a:srgbClr>
          </a:solidFill>
        </p:spPr>
        <p:txBody>
          <a:bodyPr wrap="square" lIns="0" tIns="0" rIns="0" bIns="0" rtlCol="0"/>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657406" y="721619"/>
            <a:ext cx="9213850" cy="592470"/>
          </a:xfrm>
          <a:prstGeom prst="rect">
            <a:avLst/>
          </a:prstGeom>
        </p:spPr>
        <p:txBody>
          <a:bodyPr wrap="square" lIns="0" tIns="0" rIns="0" bIns="0">
            <a:spAutoFit/>
          </a:bodyPr>
          <a:lstStyle>
            <a:lvl1pPr>
              <a:defRPr sz="3850" b="1" i="0">
                <a:solidFill>
                  <a:srgbClr val="253E5D"/>
                </a:solidFill>
                <a:latin typeface="Times New Roman"/>
                <a:cs typeface="Times New Roman"/>
              </a:defRPr>
            </a:lvl1pPr>
          </a:lstStyle>
          <a:p>
            <a:endParaRPr dirty="0"/>
          </a:p>
        </p:txBody>
      </p:sp>
      <p:sp>
        <p:nvSpPr>
          <p:cNvPr id="3" name="Holder 3"/>
          <p:cNvSpPr>
            <a:spLocks noGrp="1"/>
          </p:cNvSpPr>
          <p:nvPr>
            <p:ph type="body" idx="1"/>
          </p:nvPr>
        </p:nvSpPr>
        <p:spPr>
          <a:xfrm>
            <a:off x="1637172" y="2869022"/>
            <a:ext cx="9641840" cy="369332"/>
          </a:xfrm>
          <a:prstGeom prst="rect">
            <a:avLst/>
          </a:prstGeom>
        </p:spPr>
        <p:txBody>
          <a:bodyPr wrap="square" lIns="0" tIns="0" rIns="0" bIns="0">
            <a:spAutoFit/>
          </a:bodyPr>
          <a:lstStyle>
            <a:lvl1pPr>
              <a:defRPr b="0" i="0">
                <a:solidFill>
                  <a:schemeClr val="tx1"/>
                </a:solidFill>
              </a:defRPr>
            </a:lvl1pPr>
          </a:lstStyle>
          <a:p>
            <a:endParaRPr dirty="0"/>
          </a:p>
        </p:txBody>
      </p:sp>
    </p:spTree>
  </p:cSld>
  <p:clrMap bg1="lt1" tx1="dk1" bg2="lt2" tx2="dk2" accent1="accent1" accent2="accent2" accent3="accent3" accent4="accent4" accent5="accent5" accent6="accent6" hlink="hlink" folHlink="folHlink"/>
  <p:sldLayoutIdLst>
    <p:sldLayoutId id="2147483662" r:id="rId1"/>
    <p:sldLayoutId id="2147483665" r:id="rId2"/>
  </p:sldLayoutIdLst>
  <p:txStyles>
    <p:titleStyle>
      <a:lvl1pPr>
        <a:defRPr sz="5400" b="1" i="0">
          <a:solidFill>
            <a:schemeClr val="tx2"/>
          </a:solidFill>
          <a:latin typeface="Aptos" panose="020B0004020202020204" pitchFamily="34" charset="0"/>
          <a:ea typeface="+mj-ea"/>
          <a:cs typeface="+mj-cs"/>
        </a:defRPr>
      </a:lvl1pPr>
    </p:titleStyle>
    <p:bodyStyle>
      <a:lvl1pPr marL="0">
        <a:defRPr sz="2400" b="0" i="0">
          <a:solidFill>
            <a:schemeClr val="tx1">
              <a:lumMod val="65000"/>
              <a:lumOff val="35000"/>
            </a:schemeClr>
          </a:solidFill>
          <a:latin typeface="Aptos" panose="020B0004020202020204" pitchFamily="34"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sv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svg"/><Relationship Id="rId5" Type="http://schemas.openxmlformats.org/officeDocument/2006/relationships/image" Target="../media/image8.sv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chart" Target="../charts/chart1.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5.jpeg"/><Relationship Id="rId4" Type="http://schemas.openxmlformats.org/officeDocument/2006/relationships/image" Target="../media/image14.png"/><Relationship Id="rId9"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4E89A-D95B-FCF4-E6F4-4C43D2BBBFBF}"/>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D9127C9B-7843-B965-8028-C1072921BEEA}"/>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4168"/>
            <a:ext cx="21271317" cy="11309351"/>
          </a:xfrm>
          <a:prstGeom prst="rect">
            <a:avLst/>
          </a:prstGeom>
        </p:spPr>
      </p:pic>
      <p:sp>
        <p:nvSpPr>
          <p:cNvPr id="4" name="Rectangle 3">
            <a:extLst>
              <a:ext uri="{FF2B5EF4-FFF2-40B4-BE49-F238E27FC236}">
                <a16:creationId xmlns:a16="http://schemas.microsoft.com/office/drawing/2014/main" id="{9C4AB9BD-6F5A-7092-37CD-D453A1658A39}"/>
              </a:ext>
            </a:extLst>
          </p:cNvPr>
          <p:cNvSpPr/>
          <p:nvPr/>
        </p:nvSpPr>
        <p:spPr>
          <a:xfrm rot="10800000" flipH="1">
            <a:off x="0" y="-12506"/>
            <a:ext cx="19886241" cy="11305183"/>
          </a:xfrm>
          <a:prstGeom prst="rect">
            <a:avLst/>
          </a:prstGeom>
          <a:gradFill flip="none" rotWithShape="1">
            <a:gsLst>
              <a:gs pos="99000">
                <a:srgbClr val="1D3F5E"/>
              </a:gs>
              <a:gs pos="23000">
                <a:schemeClr val="tx2">
                  <a:alpha val="0"/>
                </a:schemeClr>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    </a:t>
            </a:r>
          </a:p>
        </p:txBody>
      </p:sp>
      <p:pic>
        <p:nvPicPr>
          <p:cNvPr id="11" name="Picture 10">
            <a:extLst>
              <a:ext uri="{FF2B5EF4-FFF2-40B4-BE49-F238E27FC236}">
                <a16:creationId xmlns:a16="http://schemas.microsoft.com/office/drawing/2014/main" id="{8B20BE1D-3BF1-38B3-A1A1-1DA713AEF658}"/>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6404" y="1214358"/>
            <a:ext cx="11887254" cy="10094993"/>
          </a:xfrm>
          <a:prstGeom prst="rtTriangle">
            <a:avLst/>
          </a:prstGeom>
        </p:spPr>
      </p:pic>
      <p:sp>
        <p:nvSpPr>
          <p:cNvPr id="12" name="Right Triangle 11">
            <a:extLst>
              <a:ext uri="{FF2B5EF4-FFF2-40B4-BE49-F238E27FC236}">
                <a16:creationId xmlns:a16="http://schemas.microsoft.com/office/drawing/2014/main" id="{DDFBAEEB-2D32-88CC-C53D-92F7ACB739B1}"/>
              </a:ext>
            </a:extLst>
          </p:cNvPr>
          <p:cNvSpPr/>
          <p:nvPr/>
        </p:nvSpPr>
        <p:spPr>
          <a:xfrm rot="10800000" flipH="1">
            <a:off x="-6349" y="15875"/>
            <a:ext cx="6279319" cy="7765922"/>
          </a:xfrm>
          <a:prstGeom prst="rtTriangle">
            <a:avLst/>
          </a:prstGeom>
          <a:gradFill flip="none" rotWithShape="1">
            <a:gsLst>
              <a:gs pos="99000">
                <a:srgbClr val="1D3F5E"/>
              </a:gs>
              <a:gs pos="0">
                <a:srgbClr val="1D3F5E">
                  <a:alpha val="31920"/>
                </a:srgbClr>
              </a:gs>
            </a:gsLst>
            <a:path path="circle">
              <a:fillToRect r="100000" b="100000"/>
            </a:path>
            <a:tileRect l="-100000" t="-100000"/>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Graphic 13">
            <a:extLst>
              <a:ext uri="{FF2B5EF4-FFF2-40B4-BE49-F238E27FC236}">
                <a16:creationId xmlns:a16="http://schemas.microsoft.com/office/drawing/2014/main" id="{3EA435CD-D41B-F081-FE3C-90E346A9EB6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52575" y="701675"/>
            <a:ext cx="6372333" cy="1624674"/>
          </a:xfrm>
          <a:prstGeom prst="rect">
            <a:avLst/>
          </a:prstGeom>
        </p:spPr>
      </p:pic>
      <p:sp>
        <p:nvSpPr>
          <p:cNvPr id="2" name="TextBox 1">
            <a:extLst>
              <a:ext uri="{FF2B5EF4-FFF2-40B4-BE49-F238E27FC236}">
                <a16:creationId xmlns:a16="http://schemas.microsoft.com/office/drawing/2014/main" id="{889B477E-8E6C-5556-3E0A-FA3BD553FD87}"/>
              </a:ext>
            </a:extLst>
          </p:cNvPr>
          <p:cNvSpPr txBox="1"/>
          <p:nvPr/>
        </p:nvSpPr>
        <p:spPr>
          <a:xfrm>
            <a:off x="4489450" y="4067896"/>
            <a:ext cx="14809392" cy="1785104"/>
          </a:xfrm>
          <a:prstGeom prst="rect">
            <a:avLst/>
          </a:prstGeom>
          <a:noFill/>
        </p:spPr>
        <p:txBody>
          <a:bodyPr wrap="square">
            <a:spAutoFit/>
          </a:bodyPr>
          <a:lstStyle/>
          <a:p>
            <a:pPr algn="l"/>
            <a:r>
              <a:rPr lang="en-ZA" sz="11000" b="1" dirty="0">
                <a:solidFill>
                  <a:schemeClr val="bg1"/>
                </a:solidFill>
                <a:latin typeface="Aptos ExtraBold" panose="020B0004020202020204" pitchFamily="34" charset="0"/>
              </a:rPr>
              <a:t>ZIRCON MINERAL</a:t>
            </a:r>
          </a:p>
        </p:txBody>
      </p:sp>
      <p:sp>
        <p:nvSpPr>
          <p:cNvPr id="6" name="TextBox 5">
            <a:extLst>
              <a:ext uri="{FF2B5EF4-FFF2-40B4-BE49-F238E27FC236}">
                <a16:creationId xmlns:a16="http://schemas.microsoft.com/office/drawing/2014/main" id="{D85EE582-53D3-5214-865C-22233AE38C4C}"/>
              </a:ext>
            </a:extLst>
          </p:cNvPr>
          <p:cNvSpPr txBox="1"/>
          <p:nvPr/>
        </p:nvSpPr>
        <p:spPr>
          <a:xfrm>
            <a:off x="4428308" y="3265428"/>
            <a:ext cx="15675792" cy="1015663"/>
          </a:xfrm>
          <a:prstGeom prst="rect">
            <a:avLst/>
          </a:prstGeom>
          <a:noFill/>
        </p:spPr>
        <p:txBody>
          <a:bodyPr wrap="square">
            <a:spAutoFit/>
          </a:bodyPr>
          <a:lstStyle/>
          <a:p>
            <a:pPr algn="l"/>
            <a:r>
              <a:rPr lang="en-ZA" sz="6000" b="1" dirty="0">
                <a:solidFill>
                  <a:schemeClr val="bg1"/>
                </a:solidFill>
                <a:latin typeface="Aptos SemiBold" panose="020B0004020202020204" pitchFamily="34" charset="0"/>
              </a:rPr>
              <a:t>Opportunity to acquire a </a:t>
            </a:r>
            <a:r>
              <a:rPr lang="en-ZA" sz="6000" b="1" dirty="0">
                <a:solidFill>
                  <a:schemeClr val="bg1"/>
                </a:solidFill>
                <a:latin typeface="Aptos ExtraBold" panose="020B0004020202020204" pitchFamily="34" charset="0"/>
              </a:rPr>
              <a:t>world-class</a:t>
            </a:r>
            <a:r>
              <a:rPr lang="en-ZA" sz="6000" b="1" dirty="0">
                <a:solidFill>
                  <a:schemeClr val="bg1"/>
                </a:solidFill>
                <a:latin typeface="Aptos SemiBold" panose="020B0004020202020204" pitchFamily="34" charset="0"/>
              </a:rPr>
              <a:t>,</a:t>
            </a:r>
            <a:endParaRPr lang="en-ZA" sz="1100" b="1" dirty="0">
              <a:solidFill>
                <a:schemeClr val="bg1"/>
              </a:solidFill>
              <a:latin typeface="Aptos SemiBold" panose="020B0004020202020204" pitchFamily="34" charset="0"/>
            </a:endParaRPr>
          </a:p>
        </p:txBody>
      </p:sp>
      <p:sp>
        <p:nvSpPr>
          <p:cNvPr id="8" name="TextBox 7">
            <a:extLst>
              <a:ext uri="{FF2B5EF4-FFF2-40B4-BE49-F238E27FC236}">
                <a16:creationId xmlns:a16="http://schemas.microsoft.com/office/drawing/2014/main" id="{E713311B-3D90-7F26-70EB-558B7A903EA5}"/>
              </a:ext>
            </a:extLst>
          </p:cNvPr>
          <p:cNvSpPr txBox="1"/>
          <p:nvPr/>
        </p:nvSpPr>
        <p:spPr>
          <a:xfrm>
            <a:off x="5480050" y="5469771"/>
            <a:ext cx="13030200" cy="1785104"/>
          </a:xfrm>
          <a:prstGeom prst="rect">
            <a:avLst/>
          </a:prstGeom>
          <a:noFill/>
        </p:spPr>
        <p:txBody>
          <a:bodyPr wrap="square">
            <a:spAutoFit/>
          </a:bodyPr>
          <a:lstStyle/>
          <a:p>
            <a:r>
              <a:rPr lang="en-ZA" sz="11000" b="1" dirty="0">
                <a:solidFill>
                  <a:schemeClr val="bg1"/>
                </a:solidFill>
                <a:latin typeface="Aptos ExtraBold" panose="020B0004020202020204" pitchFamily="34" charset="0"/>
              </a:rPr>
              <a:t>SANDS RESOURCE</a:t>
            </a:r>
            <a:endParaRPr lang="en-US" sz="11000" dirty="0"/>
          </a:p>
        </p:txBody>
      </p:sp>
      <p:sp>
        <p:nvSpPr>
          <p:cNvPr id="75" name="Rectangle 74">
            <a:extLst>
              <a:ext uri="{FF2B5EF4-FFF2-40B4-BE49-F238E27FC236}">
                <a16:creationId xmlns:a16="http://schemas.microsoft.com/office/drawing/2014/main" id="{D8EA9DD3-563C-24C1-7EA4-AC0138BC1F65}"/>
              </a:ext>
            </a:extLst>
          </p:cNvPr>
          <p:cNvSpPr/>
          <p:nvPr/>
        </p:nvSpPr>
        <p:spPr>
          <a:xfrm>
            <a:off x="1" y="10150475"/>
            <a:ext cx="4100000" cy="8382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p>
        </p:txBody>
      </p:sp>
      <p:sp>
        <p:nvSpPr>
          <p:cNvPr id="3" name="object 3">
            <a:extLst>
              <a:ext uri="{FF2B5EF4-FFF2-40B4-BE49-F238E27FC236}">
                <a16:creationId xmlns:a16="http://schemas.microsoft.com/office/drawing/2014/main" id="{DBFB80C4-4299-002D-C0C2-155E92C44495}"/>
              </a:ext>
            </a:extLst>
          </p:cNvPr>
          <p:cNvSpPr txBox="1"/>
          <p:nvPr/>
        </p:nvSpPr>
        <p:spPr>
          <a:xfrm>
            <a:off x="1412967" y="10352095"/>
            <a:ext cx="2900000" cy="386644"/>
          </a:xfrm>
          <a:prstGeom prst="rect">
            <a:avLst/>
          </a:prstGeom>
        </p:spPr>
        <p:txBody>
          <a:bodyPr vert="horz" wrap="square" lIns="0" tIns="17145" rIns="0" bIns="0" rtlCol="0">
            <a:spAutoFit/>
          </a:bodyPr>
          <a:lstStyle/>
          <a:p>
            <a:pPr marL="12700">
              <a:lnSpc>
                <a:spcPct val="100000"/>
              </a:lnSpc>
              <a:spcBef>
                <a:spcPts val="135"/>
              </a:spcBef>
            </a:pPr>
            <a:r>
              <a:rPr lang="en-US" sz="2400" b="1" dirty="0">
                <a:solidFill>
                  <a:srgbClr val="1D405E"/>
                </a:solidFill>
                <a:latin typeface="Aptos" panose="020B0004020202020204" pitchFamily="34" charset="0"/>
                <a:cs typeface="Arial"/>
              </a:rPr>
              <a:t>October 2026</a:t>
            </a:r>
            <a:endParaRPr sz="2400" b="1" dirty="0">
              <a:latin typeface="Aptos" panose="020B0004020202020204" pitchFamily="34" charset="0"/>
              <a:cs typeface="Arial"/>
            </a:endParaRPr>
          </a:p>
        </p:txBody>
      </p:sp>
      <p:sp>
        <p:nvSpPr>
          <p:cNvPr id="131" name="object 6">
            <a:extLst>
              <a:ext uri="{FF2B5EF4-FFF2-40B4-BE49-F238E27FC236}">
                <a16:creationId xmlns:a16="http://schemas.microsoft.com/office/drawing/2014/main" id="{7D39F2CC-331B-F2E6-6F77-7D386AE6B186}"/>
              </a:ext>
            </a:extLst>
          </p:cNvPr>
          <p:cNvSpPr txBox="1">
            <a:spLocks/>
          </p:cNvSpPr>
          <p:nvPr/>
        </p:nvSpPr>
        <p:spPr>
          <a:xfrm>
            <a:off x="5888974" y="8855321"/>
            <a:ext cx="9994571" cy="2478243"/>
          </a:xfrm>
          <a:prstGeom prst="rect">
            <a:avLst/>
          </a:prstGeom>
        </p:spPr>
        <p:txBody>
          <a:bodyPr vert="horz" wrap="square" lIns="0" tIns="15875" rIns="0" bIns="0" rtlCol="0">
            <a:spAutoFit/>
          </a:bodyPr>
          <a:lstStyle>
            <a:lvl1pPr>
              <a:defRPr>
                <a:latin typeface="+mj-lt"/>
                <a:ea typeface="+mj-ea"/>
                <a:cs typeface="+mj-cs"/>
              </a:defRPr>
            </a:lvl1pPr>
          </a:lstStyle>
          <a:p>
            <a:pPr marL="25400">
              <a:spcBef>
                <a:spcPts val="125"/>
              </a:spcBef>
            </a:pPr>
            <a:r>
              <a:rPr lang="en-ZA" sz="3200" b="1" dirty="0">
                <a:solidFill>
                  <a:schemeClr val="bg1"/>
                </a:solidFill>
                <a:latin typeface="Aptos" panose="020B0004020202020204" pitchFamily="34" charset="0"/>
              </a:rPr>
              <a:t>A first-quartile mineral sands project, </a:t>
            </a:r>
            <a:r>
              <a:rPr lang="en-ZA" sz="3200" dirty="0">
                <a:solidFill>
                  <a:schemeClr val="bg1"/>
                </a:solidFill>
                <a:latin typeface="Aptos Light" panose="020B0004020202020204" pitchFamily="34" charset="0"/>
              </a:rPr>
              <a:t>underpinned by a high-value mineral assemblage, located within an established mineral sands province with excellent infrastructure.</a:t>
            </a:r>
            <a:br>
              <a:rPr lang="en-ZA" sz="3200" dirty="0">
                <a:solidFill>
                  <a:schemeClr val="bg1"/>
                </a:solidFill>
                <a:latin typeface="Century Schoolbook" panose="02040604050505020304" pitchFamily="18" charset="0"/>
              </a:rPr>
            </a:br>
            <a:endParaRPr lang="en-ZA" sz="3200" dirty="0">
              <a:solidFill>
                <a:schemeClr val="bg1"/>
              </a:solidFill>
              <a:latin typeface="Century Schoolbook" panose="02040604050505020304" pitchFamily="18" charset="0"/>
            </a:endParaRPr>
          </a:p>
        </p:txBody>
      </p:sp>
      <p:pic>
        <p:nvPicPr>
          <p:cNvPr id="5" name="Picture 4">
            <a:extLst>
              <a:ext uri="{FF2B5EF4-FFF2-40B4-BE49-F238E27FC236}">
                <a16:creationId xmlns:a16="http://schemas.microsoft.com/office/drawing/2014/main" id="{0C70C001-409A-6649-ACBA-1F063A9B0B59}"/>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3404" y="10212961"/>
            <a:ext cx="1021704" cy="593122"/>
          </a:xfrm>
          <a:prstGeom prst="rect">
            <a:avLst/>
          </a:prstGeom>
          <a:noFill/>
          <a:ln>
            <a:noFill/>
          </a:ln>
        </p:spPr>
      </p:pic>
    </p:spTree>
    <p:extLst>
      <p:ext uri="{BB962C8B-B14F-4D97-AF65-F5344CB8AC3E}">
        <p14:creationId xmlns:p14="http://schemas.microsoft.com/office/powerpoint/2010/main" val="23882692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 name="Picture 121">
            <a:extLst>
              <a:ext uri="{FF2B5EF4-FFF2-40B4-BE49-F238E27FC236}">
                <a16:creationId xmlns:a16="http://schemas.microsoft.com/office/drawing/2014/main" id="{9B078BC6-36FE-97AB-7868-97A798E7B182}"/>
              </a:ext>
            </a:extLst>
          </p:cNvPr>
          <p:cNvPicPr>
            <a:picLocks noChangeAspect="1"/>
          </p:cNvPicPr>
          <p:nvPr/>
        </p:nvPicPr>
        <p:blipFill>
          <a:blip r:embed="rId3" cstate="screen">
            <a:extLst>
              <a:ext uri="{28A0092B-C50C-407E-A947-70E740481C1C}">
                <a14:useLocalDpi xmlns:a14="http://schemas.microsoft.com/office/drawing/2010/main"/>
              </a:ext>
            </a:extLst>
          </a:blip>
          <a:srcRect r="-9632"/>
          <a:stretch>
            <a:fillRect/>
          </a:stretch>
        </p:blipFill>
        <p:spPr>
          <a:xfrm flipH="1">
            <a:off x="6837078" y="-22579"/>
            <a:ext cx="13267022" cy="11345590"/>
          </a:xfrm>
          <a:prstGeom prst="rect">
            <a:avLst/>
          </a:prstGeom>
        </p:spPr>
      </p:pic>
      <p:sp>
        <p:nvSpPr>
          <p:cNvPr id="123" name="Snip Single Corner of Rectangle 132">
            <a:extLst>
              <a:ext uri="{FF2B5EF4-FFF2-40B4-BE49-F238E27FC236}">
                <a16:creationId xmlns:a16="http://schemas.microsoft.com/office/drawing/2014/main" id="{93975CED-456B-BD93-4C15-263CA95BC61B}"/>
              </a:ext>
            </a:extLst>
          </p:cNvPr>
          <p:cNvSpPr/>
          <p:nvPr/>
        </p:nvSpPr>
        <p:spPr>
          <a:xfrm>
            <a:off x="7537450" y="-44415"/>
            <a:ext cx="12664045" cy="11353765"/>
          </a:xfrm>
          <a:custGeom>
            <a:avLst/>
            <a:gdLst>
              <a:gd name="connsiteX0" fmla="*/ 0 w 10209629"/>
              <a:gd name="connsiteY0" fmla="*/ 0 h 11266884"/>
              <a:gd name="connsiteX1" fmla="*/ 8507990 w 10209629"/>
              <a:gd name="connsiteY1" fmla="*/ 0 h 11266884"/>
              <a:gd name="connsiteX2" fmla="*/ 10209629 w 10209629"/>
              <a:gd name="connsiteY2" fmla="*/ 1701639 h 11266884"/>
              <a:gd name="connsiteX3" fmla="*/ 10209629 w 10209629"/>
              <a:gd name="connsiteY3" fmla="*/ 11266884 h 11266884"/>
              <a:gd name="connsiteX4" fmla="*/ 0 w 10209629"/>
              <a:gd name="connsiteY4" fmla="*/ 11266884 h 11266884"/>
              <a:gd name="connsiteX5" fmla="*/ 0 w 10209629"/>
              <a:gd name="connsiteY5" fmla="*/ 0 h 11266884"/>
              <a:gd name="connsiteX0" fmla="*/ 0 w 20047895"/>
              <a:gd name="connsiteY0" fmla="*/ 16934 h 11266884"/>
              <a:gd name="connsiteX1" fmla="*/ 18346256 w 20047895"/>
              <a:gd name="connsiteY1" fmla="*/ 0 h 11266884"/>
              <a:gd name="connsiteX2" fmla="*/ 20047895 w 20047895"/>
              <a:gd name="connsiteY2" fmla="*/ 1701639 h 11266884"/>
              <a:gd name="connsiteX3" fmla="*/ 20047895 w 20047895"/>
              <a:gd name="connsiteY3" fmla="*/ 11266884 h 11266884"/>
              <a:gd name="connsiteX4" fmla="*/ 9838266 w 20047895"/>
              <a:gd name="connsiteY4" fmla="*/ 11266884 h 11266884"/>
              <a:gd name="connsiteX5" fmla="*/ 0 w 20047895"/>
              <a:gd name="connsiteY5" fmla="*/ 16934 h 11266884"/>
              <a:gd name="connsiteX0" fmla="*/ 1 w 20047896"/>
              <a:gd name="connsiteY0" fmla="*/ 16934 h 11317684"/>
              <a:gd name="connsiteX1" fmla="*/ 18346257 w 20047896"/>
              <a:gd name="connsiteY1" fmla="*/ 0 h 11317684"/>
              <a:gd name="connsiteX2" fmla="*/ 20047896 w 20047896"/>
              <a:gd name="connsiteY2" fmla="*/ 1701639 h 11317684"/>
              <a:gd name="connsiteX3" fmla="*/ 20047896 w 20047896"/>
              <a:gd name="connsiteY3" fmla="*/ 11266884 h 11317684"/>
              <a:gd name="connsiteX4" fmla="*/ 0 w 20047896"/>
              <a:gd name="connsiteY4" fmla="*/ 11317684 h 11317684"/>
              <a:gd name="connsiteX5" fmla="*/ 1 w 20047896"/>
              <a:gd name="connsiteY5" fmla="*/ 16934 h 11317684"/>
              <a:gd name="connsiteX0" fmla="*/ 1 w 20098696"/>
              <a:gd name="connsiteY0" fmla="*/ 16934 h 11317684"/>
              <a:gd name="connsiteX1" fmla="*/ 18346257 w 20098696"/>
              <a:gd name="connsiteY1" fmla="*/ 0 h 11317684"/>
              <a:gd name="connsiteX2" fmla="*/ 20098696 w 20098696"/>
              <a:gd name="connsiteY2" fmla="*/ 11252039 h 11317684"/>
              <a:gd name="connsiteX3" fmla="*/ 20047896 w 20098696"/>
              <a:gd name="connsiteY3" fmla="*/ 11266884 h 11317684"/>
              <a:gd name="connsiteX4" fmla="*/ 0 w 20098696"/>
              <a:gd name="connsiteY4" fmla="*/ 11317684 h 11317684"/>
              <a:gd name="connsiteX5" fmla="*/ 1 w 20098696"/>
              <a:gd name="connsiteY5" fmla="*/ 16934 h 11317684"/>
              <a:gd name="connsiteX0" fmla="*/ 1 w 20098696"/>
              <a:gd name="connsiteY0" fmla="*/ 1 h 11300751"/>
              <a:gd name="connsiteX1" fmla="*/ 7475056 w 20098696"/>
              <a:gd name="connsiteY1" fmla="*/ 0 h 11300751"/>
              <a:gd name="connsiteX2" fmla="*/ 20098696 w 20098696"/>
              <a:gd name="connsiteY2" fmla="*/ 11235106 h 11300751"/>
              <a:gd name="connsiteX3" fmla="*/ 20047896 w 20098696"/>
              <a:gd name="connsiteY3" fmla="*/ 11249951 h 11300751"/>
              <a:gd name="connsiteX4" fmla="*/ 0 w 20098696"/>
              <a:gd name="connsiteY4" fmla="*/ 11300751 h 11300751"/>
              <a:gd name="connsiteX5" fmla="*/ 1 w 20098696"/>
              <a:gd name="connsiteY5" fmla="*/ 1 h 11300751"/>
              <a:gd name="connsiteX0" fmla="*/ 1 w 20098696"/>
              <a:gd name="connsiteY0" fmla="*/ 1 h 11300751"/>
              <a:gd name="connsiteX1" fmla="*/ 7475056 w 20098696"/>
              <a:gd name="connsiteY1" fmla="*/ 0 h 11300751"/>
              <a:gd name="connsiteX2" fmla="*/ 20098696 w 20098696"/>
              <a:gd name="connsiteY2" fmla="*/ 11235106 h 11300751"/>
              <a:gd name="connsiteX3" fmla="*/ 10768430 w 20098696"/>
              <a:gd name="connsiteY3" fmla="*/ 11283817 h 11300751"/>
              <a:gd name="connsiteX4" fmla="*/ 0 w 20098696"/>
              <a:gd name="connsiteY4" fmla="*/ 11300751 h 11300751"/>
              <a:gd name="connsiteX5" fmla="*/ 1 w 20098696"/>
              <a:gd name="connsiteY5" fmla="*/ 1 h 11300751"/>
              <a:gd name="connsiteX0" fmla="*/ 1 w 10785362"/>
              <a:gd name="connsiteY0" fmla="*/ 1 h 11300751"/>
              <a:gd name="connsiteX1" fmla="*/ 7475056 w 10785362"/>
              <a:gd name="connsiteY1" fmla="*/ 0 h 11300751"/>
              <a:gd name="connsiteX2" fmla="*/ 10785362 w 10785362"/>
              <a:gd name="connsiteY2" fmla="*/ 11268973 h 11300751"/>
              <a:gd name="connsiteX3" fmla="*/ 10768430 w 10785362"/>
              <a:gd name="connsiteY3" fmla="*/ 11283817 h 11300751"/>
              <a:gd name="connsiteX4" fmla="*/ 0 w 10785362"/>
              <a:gd name="connsiteY4" fmla="*/ 11300751 h 11300751"/>
              <a:gd name="connsiteX5" fmla="*/ 1 w 10785362"/>
              <a:gd name="connsiteY5" fmla="*/ 1 h 11300751"/>
              <a:gd name="connsiteX0" fmla="*/ 1 w 10785362"/>
              <a:gd name="connsiteY0" fmla="*/ 33867 h 11334617"/>
              <a:gd name="connsiteX1" fmla="*/ 4020656 w 10785362"/>
              <a:gd name="connsiteY1" fmla="*/ 0 h 11334617"/>
              <a:gd name="connsiteX2" fmla="*/ 10785362 w 10785362"/>
              <a:gd name="connsiteY2" fmla="*/ 11302839 h 11334617"/>
              <a:gd name="connsiteX3" fmla="*/ 10768430 w 10785362"/>
              <a:gd name="connsiteY3" fmla="*/ 11317683 h 11334617"/>
              <a:gd name="connsiteX4" fmla="*/ 0 w 10785362"/>
              <a:gd name="connsiteY4" fmla="*/ 11334617 h 11334617"/>
              <a:gd name="connsiteX5" fmla="*/ 1 w 10785362"/>
              <a:gd name="connsiteY5" fmla="*/ 33867 h 11334617"/>
              <a:gd name="connsiteX0" fmla="*/ 0 w 13968828"/>
              <a:gd name="connsiteY0" fmla="*/ 16934 h 11334617"/>
              <a:gd name="connsiteX1" fmla="*/ 7204122 w 13968828"/>
              <a:gd name="connsiteY1" fmla="*/ 0 h 11334617"/>
              <a:gd name="connsiteX2" fmla="*/ 13968828 w 13968828"/>
              <a:gd name="connsiteY2" fmla="*/ 11302839 h 11334617"/>
              <a:gd name="connsiteX3" fmla="*/ 13951896 w 13968828"/>
              <a:gd name="connsiteY3" fmla="*/ 11317683 h 11334617"/>
              <a:gd name="connsiteX4" fmla="*/ 3183466 w 13968828"/>
              <a:gd name="connsiteY4" fmla="*/ 11334617 h 11334617"/>
              <a:gd name="connsiteX5" fmla="*/ 0 w 13968828"/>
              <a:gd name="connsiteY5" fmla="*/ 16934 h 11334617"/>
              <a:gd name="connsiteX0" fmla="*/ 0 w 13968828"/>
              <a:gd name="connsiteY0" fmla="*/ 16934 h 11317684"/>
              <a:gd name="connsiteX1" fmla="*/ 7204122 w 13968828"/>
              <a:gd name="connsiteY1" fmla="*/ 0 h 11317684"/>
              <a:gd name="connsiteX2" fmla="*/ 13968828 w 13968828"/>
              <a:gd name="connsiteY2" fmla="*/ 11302839 h 11317684"/>
              <a:gd name="connsiteX3" fmla="*/ 13951896 w 13968828"/>
              <a:gd name="connsiteY3" fmla="*/ 11317683 h 11317684"/>
              <a:gd name="connsiteX4" fmla="*/ 33866 w 13968828"/>
              <a:gd name="connsiteY4" fmla="*/ 11317684 h 11317684"/>
              <a:gd name="connsiteX5" fmla="*/ 0 w 13968828"/>
              <a:gd name="connsiteY5" fmla="*/ 16934 h 11317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68828" h="11317684">
                <a:moveTo>
                  <a:pt x="0" y="16934"/>
                </a:moveTo>
                <a:lnTo>
                  <a:pt x="7204122" y="0"/>
                </a:lnTo>
                <a:lnTo>
                  <a:pt x="13968828" y="11302839"/>
                </a:lnTo>
                <a:lnTo>
                  <a:pt x="13951896" y="11317683"/>
                </a:lnTo>
                <a:lnTo>
                  <a:pt x="33866" y="11317684"/>
                </a:lnTo>
                <a:cubicBezTo>
                  <a:pt x="33866" y="7550767"/>
                  <a:pt x="0" y="3783851"/>
                  <a:pt x="0" y="16934"/>
                </a:cubicBezTo>
                <a:close/>
              </a:path>
            </a:pathLst>
          </a:custGeom>
          <a:solidFill>
            <a:schemeClr val="bg1"/>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D3F5E"/>
              </a:solidFill>
            </a:endParaRPr>
          </a:p>
        </p:txBody>
      </p:sp>
      <p:sp>
        <p:nvSpPr>
          <p:cNvPr id="217" name="Snip Single Corner of Rectangle 216">
            <a:extLst>
              <a:ext uri="{FF2B5EF4-FFF2-40B4-BE49-F238E27FC236}">
                <a16:creationId xmlns:a16="http://schemas.microsoft.com/office/drawing/2014/main" id="{74D89CF5-E070-59BD-DC09-A704E97EF07D}"/>
              </a:ext>
            </a:extLst>
          </p:cNvPr>
          <p:cNvSpPr/>
          <p:nvPr/>
        </p:nvSpPr>
        <p:spPr>
          <a:xfrm>
            <a:off x="1440000" y="5410142"/>
            <a:ext cx="9718119" cy="2970685"/>
          </a:xfrm>
          <a:prstGeom prst="snip1Rect">
            <a:avLst/>
          </a:prstGeom>
          <a:solidFill>
            <a:schemeClr val="bg1"/>
          </a:solidFill>
          <a:ln w="12700">
            <a:noFill/>
          </a:ln>
          <a:effectLst>
            <a:outerShdw blurRad="257401" dist="38100" dir="2700000" algn="tl" rotWithShape="0">
              <a:prstClr val="black">
                <a:alpha val="1543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 name="TextBox 214">
            <a:extLst>
              <a:ext uri="{FF2B5EF4-FFF2-40B4-BE49-F238E27FC236}">
                <a16:creationId xmlns:a16="http://schemas.microsoft.com/office/drawing/2014/main" id="{115FCF6F-DB84-4C26-B296-C53C19FA1955}"/>
              </a:ext>
            </a:extLst>
          </p:cNvPr>
          <p:cNvSpPr txBox="1"/>
          <p:nvPr/>
        </p:nvSpPr>
        <p:spPr>
          <a:xfrm>
            <a:off x="1488620" y="1524251"/>
            <a:ext cx="10065544" cy="1015663"/>
          </a:xfrm>
          <a:prstGeom prst="rect">
            <a:avLst/>
          </a:prstGeom>
          <a:noFill/>
        </p:spPr>
        <p:txBody>
          <a:bodyPr wrap="square">
            <a:spAutoFit/>
          </a:bodyPr>
          <a:lstStyle/>
          <a:p>
            <a:r>
              <a:rPr lang="en-ZA" sz="6000" b="1" dirty="0">
                <a:gradFill>
                  <a:gsLst>
                    <a:gs pos="99000">
                      <a:srgbClr val="1D3F5E"/>
                    </a:gs>
                    <a:gs pos="40000">
                      <a:schemeClr val="tx2"/>
                    </a:gs>
                  </a:gsLst>
                  <a:path path="circle">
                    <a:fillToRect l="100000" t="100000"/>
                  </a:path>
                </a:gradFill>
                <a:effectLst/>
                <a:latin typeface="Aptos ExtraBold" panose="020B0004020202020204" pitchFamily="34" charset="0"/>
              </a:rPr>
              <a:t>THE OPPORTUNITY</a:t>
            </a:r>
            <a:endParaRPr lang="en-US" sz="6000" b="1" dirty="0">
              <a:gradFill>
                <a:gsLst>
                  <a:gs pos="99000">
                    <a:srgbClr val="1D3F5E"/>
                  </a:gs>
                  <a:gs pos="40000">
                    <a:schemeClr val="tx2"/>
                  </a:gs>
                </a:gsLst>
                <a:path path="circle">
                  <a:fillToRect l="100000" t="100000"/>
                </a:path>
              </a:gradFill>
              <a:latin typeface="Aptos ExtraBold" panose="020B0004020202020204" pitchFamily="34" charset="0"/>
            </a:endParaRPr>
          </a:p>
        </p:txBody>
      </p:sp>
      <p:sp>
        <p:nvSpPr>
          <p:cNvPr id="216" name="object 6">
            <a:extLst>
              <a:ext uri="{FF2B5EF4-FFF2-40B4-BE49-F238E27FC236}">
                <a16:creationId xmlns:a16="http://schemas.microsoft.com/office/drawing/2014/main" id="{D34AFB10-0EC0-6394-4593-9CE0C5F45376}"/>
              </a:ext>
            </a:extLst>
          </p:cNvPr>
          <p:cNvSpPr txBox="1">
            <a:spLocks/>
          </p:cNvSpPr>
          <p:nvPr/>
        </p:nvSpPr>
        <p:spPr>
          <a:xfrm>
            <a:off x="1636133" y="5583140"/>
            <a:ext cx="9159618" cy="2601353"/>
          </a:xfrm>
          <a:prstGeom prst="rect">
            <a:avLst/>
          </a:prstGeom>
        </p:spPr>
        <p:txBody>
          <a:bodyPr vert="horz" wrap="square" lIns="0" tIns="15875" rIns="0" bIns="0" rtlCol="0">
            <a:spAutoFit/>
          </a:bodyPr>
          <a:lstStyle>
            <a:lvl1pPr>
              <a:defRPr>
                <a:latin typeface="+mj-lt"/>
                <a:ea typeface="+mj-ea"/>
                <a:cs typeface="+mj-cs"/>
              </a:defRPr>
            </a:lvl1pPr>
          </a:lstStyle>
          <a:p>
            <a:r>
              <a:rPr lang="en-ZA" sz="2800" dirty="0">
                <a:solidFill>
                  <a:schemeClr val="tx1">
                    <a:lumMod val="65000"/>
                    <a:lumOff val="35000"/>
                  </a:schemeClr>
                </a:solidFill>
                <a:latin typeface="Aptos Light" panose="020B0004020202020204" pitchFamily="34" charset="0"/>
              </a:rPr>
              <a:t>The Preliminary Economic Assessment (PEA) of the Cape Zircon project confirms a </a:t>
            </a:r>
            <a:r>
              <a:rPr lang="en-ZA" sz="2800" b="1" dirty="0">
                <a:solidFill>
                  <a:schemeClr val="tx1">
                    <a:lumMod val="65000"/>
                    <a:lumOff val="35000"/>
                  </a:schemeClr>
                </a:solidFill>
                <a:latin typeface="Aptos" panose="020B0004020202020204" pitchFamily="34" charset="0"/>
              </a:rPr>
              <a:t>highly profitable, large-scale operation with the potential to deliver significant economic benefits </a:t>
            </a:r>
            <a:r>
              <a:rPr lang="en-ZA" sz="2800" dirty="0">
                <a:solidFill>
                  <a:schemeClr val="tx1">
                    <a:lumMod val="65000"/>
                    <a:lumOff val="35000"/>
                  </a:schemeClr>
                </a:solidFill>
                <a:latin typeface="Aptos Light" panose="020B0004020202020204" pitchFamily="34" charset="0"/>
              </a:rPr>
              <a:t>— driving job creation and regional growth along South Africa’s West Coast.</a:t>
            </a:r>
            <a:br>
              <a:rPr lang="en-ZA" sz="2800" dirty="0">
                <a:solidFill>
                  <a:schemeClr val="tx1">
                    <a:lumMod val="65000"/>
                    <a:lumOff val="35000"/>
                  </a:schemeClr>
                </a:solidFill>
                <a:latin typeface="Aptos Light" panose="020B0004020202020204" pitchFamily="34" charset="0"/>
              </a:rPr>
            </a:br>
            <a:endParaRPr lang="en-ZA" sz="2800" dirty="0">
              <a:solidFill>
                <a:schemeClr val="tx1">
                  <a:lumMod val="65000"/>
                  <a:lumOff val="35000"/>
                </a:schemeClr>
              </a:solidFill>
              <a:latin typeface="Aptos Light" panose="020B0004020202020204" pitchFamily="34" charset="0"/>
            </a:endParaRPr>
          </a:p>
        </p:txBody>
      </p:sp>
      <p:grpSp>
        <p:nvGrpSpPr>
          <p:cNvPr id="11" name="Group 10">
            <a:extLst>
              <a:ext uri="{FF2B5EF4-FFF2-40B4-BE49-F238E27FC236}">
                <a16:creationId xmlns:a16="http://schemas.microsoft.com/office/drawing/2014/main" id="{09916C6C-BE8D-5A2F-9308-EAA9FECAB892}"/>
              </a:ext>
            </a:extLst>
          </p:cNvPr>
          <p:cNvGrpSpPr>
            <a:grpSpLocks noGrp="1" noUngrp="1" noRot="1" noMove="1" noResize="1"/>
          </p:cNvGrpSpPr>
          <p:nvPr/>
        </p:nvGrpSpPr>
        <p:grpSpPr>
          <a:xfrm>
            <a:off x="1440000" y="10531475"/>
            <a:ext cx="18713585" cy="609600"/>
            <a:chOff x="1440000" y="10531475"/>
            <a:chExt cx="18713585" cy="609600"/>
          </a:xfrm>
        </p:grpSpPr>
        <p:sp>
          <p:nvSpPr>
            <p:cNvPr id="12" name="Rectangle 11">
              <a:extLst>
                <a:ext uri="{FF2B5EF4-FFF2-40B4-BE49-F238E27FC236}">
                  <a16:creationId xmlns:a16="http://schemas.microsoft.com/office/drawing/2014/main" id="{E38DBCE6-FE05-AE45-C2AB-B9C90C9AEB84}"/>
                </a:ext>
              </a:extLst>
            </p:cNvPr>
            <p:cNvSpPr>
              <a:spLocks noGrp="1" noRot="1" noMove="1" noResize="1" noEditPoints="1" noAdjustHandles="1" noChangeArrowheads="1" noChangeShapeType="1"/>
            </p:cNvSpPr>
            <p:nvPr/>
          </p:nvSpPr>
          <p:spPr>
            <a:xfrm>
              <a:off x="18738850" y="10717264"/>
              <a:ext cx="1414735" cy="42381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bject 3">
              <a:extLst>
                <a:ext uri="{FF2B5EF4-FFF2-40B4-BE49-F238E27FC236}">
                  <a16:creationId xmlns:a16="http://schemas.microsoft.com/office/drawing/2014/main" id="{5759ADA9-C82B-BA17-02AA-71B68EF34585}"/>
                </a:ext>
              </a:extLst>
            </p:cNvPr>
            <p:cNvSpPr txBox="1">
              <a:spLocks noGrp="1" noRot="1" noMove="1" noResize="1" noEditPoints="1" noAdjustHandles="1" noChangeArrowheads="1" noChangeShapeType="1"/>
            </p:cNvSpPr>
            <p:nvPr/>
          </p:nvSpPr>
          <p:spPr>
            <a:xfrm>
              <a:off x="17488500" y="10770564"/>
              <a:ext cx="2131956" cy="294311"/>
            </a:xfrm>
            <a:prstGeom prst="rect">
              <a:avLst/>
            </a:prstGeom>
          </p:spPr>
          <p:txBody>
            <a:bodyPr vert="horz" wrap="square" lIns="0" tIns="17145" rIns="0" bIns="0" rtlCol="0">
              <a:spAutoFit/>
            </a:bodyPr>
            <a:lstStyle/>
            <a:p>
              <a:pPr marL="12700" algn="r">
                <a:lnSpc>
                  <a:spcPct val="100000"/>
                </a:lnSpc>
                <a:spcBef>
                  <a:spcPts val="135"/>
                </a:spcBef>
              </a:pPr>
              <a:r>
                <a:rPr lang="en-US" dirty="0">
                  <a:solidFill>
                    <a:srgbClr val="1D405E"/>
                  </a:solidFill>
                  <a:latin typeface="Aptos" panose="020B0004020202020204" pitchFamily="34" charset="0"/>
                  <a:cs typeface="Arial"/>
                </a:rPr>
                <a:t>page </a:t>
              </a:r>
              <a:r>
                <a:rPr dirty="0">
                  <a:solidFill>
                    <a:srgbClr val="1D405E"/>
                  </a:solidFill>
                  <a:latin typeface="Aptos" panose="020B0004020202020204" pitchFamily="34" charset="0"/>
                  <a:cs typeface="Arial"/>
                </a:rPr>
                <a:t> </a:t>
              </a:r>
              <a:fld id="{210BCA47-D570-ED45-BCF0-56D64CE712AF}" type="slidenum">
                <a:rPr lang="en-US" b="1" smtClean="0">
                  <a:solidFill>
                    <a:srgbClr val="1D405E"/>
                  </a:solidFill>
                  <a:latin typeface="Aptos" panose="020B0004020202020204" pitchFamily="34" charset="0"/>
                  <a:cs typeface="Arial"/>
                </a:rPr>
                <a:t>2</a:t>
              </a:fld>
              <a:endParaRPr b="1" dirty="0">
                <a:latin typeface="Aptos" panose="020B0004020202020204" pitchFamily="34" charset="0"/>
                <a:cs typeface="Arial"/>
              </a:endParaRPr>
            </a:p>
          </p:txBody>
        </p:sp>
        <p:cxnSp>
          <p:nvCxnSpPr>
            <p:cNvPr id="14" name="Straight Connector 13">
              <a:extLst>
                <a:ext uri="{FF2B5EF4-FFF2-40B4-BE49-F238E27FC236}">
                  <a16:creationId xmlns:a16="http://schemas.microsoft.com/office/drawing/2014/main" id="{2C7C46FD-258C-F1B1-80F9-FB76C57EF1E0}"/>
                </a:ext>
              </a:extLst>
            </p:cNvPr>
            <p:cNvCxnSpPr>
              <a:cxnSpLocks noGrp="1" noRot="1" noMove="1" noResize="1" noEditPoints="1" noAdjustHandles="1" noChangeArrowheads="1" noChangeShapeType="1"/>
            </p:cNvCxnSpPr>
            <p:nvPr/>
          </p:nvCxnSpPr>
          <p:spPr>
            <a:xfrm>
              <a:off x="1440000" y="10531475"/>
              <a:ext cx="15206642" cy="0"/>
            </a:xfrm>
            <a:prstGeom prst="line">
              <a:avLst/>
            </a:prstGeom>
            <a:ln>
              <a:gradFill>
                <a:gsLst>
                  <a:gs pos="26000">
                    <a:schemeClr val="bg1">
                      <a:lumMod val="85000"/>
                    </a:schemeClr>
                  </a:gs>
                  <a:gs pos="99000">
                    <a:schemeClr val="bg2">
                      <a:lumMod val="90000"/>
                      <a:alpha val="15171"/>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5" name="object 58">
              <a:extLst>
                <a:ext uri="{FF2B5EF4-FFF2-40B4-BE49-F238E27FC236}">
                  <a16:creationId xmlns:a16="http://schemas.microsoft.com/office/drawing/2014/main" id="{8FE962CF-6C6F-A10A-B540-D3783FA22AF7}"/>
                </a:ext>
              </a:extLst>
            </p:cNvPr>
            <p:cNvSpPr txBox="1">
              <a:spLocks noGrp="1" noRot="1" noMove="1" noResize="1" noEditPoints="1" noAdjustHandles="1" noChangeArrowheads="1" noChangeShapeType="1"/>
            </p:cNvSpPr>
            <p:nvPr/>
          </p:nvSpPr>
          <p:spPr>
            <a:xfrm>
              <a:off x="1440000" y="10772167"/>
              <a:ext cx="7684134" cy="291105"/>
            </a:xfrm>
            <a:prstGeom prst="rect">
              <a:avLst/>
            </a:prstGeom>
          </p:spPr>
          <p:txBody>
            <a:bodyPr vert="horz" wrap="square" lIns="0" tIns="13970" rIns="0" bIns="0" rtlCol="0">
              <a:spAutoFit/>
            </a:bodyPr>
            <a:lstStyle>
              <a:defPPr>
                <a:defRPr kern="0"/>
              </a:defPPr>
            </a:lstStyle>
            <a:p>
              <a:pPr marL="12700">
                <a:spcBef>
                  <a:spcPts val="110"/>
                </a:spcBef>
              </a:pPr>
              <a:r>
                <a:rPr lang="en-ZA" b="1" dirty="0">
                  <a:solidFill>
                    <a:srgbClr val="1D3F5E"/>
                  </a:solidFill>
                  <a:latin typeface="Aptos" panose="020B0004020202020204" pitchFamily="34" charset="0"/>
                  <a:cs typeface="Times New Roman"/>
                </a:rPr>
                <a:t>CAPE ZIRCON   </a:t>
              </a:r>
              <a:r>
                <a:rPr lang="en-ZA" dirty="0">
                  <a:solidFill>
                    <a:schemeClr val="tx1">
                      <a:lumMod val="50000"/>
                      <a:lumOff val="50000"/>
                    </a:schemeClr>
                  </a:solidFill>
                  <a:latin typeface="Aptos" panose="020B0004020202020204" pitchFamily="34" charset="0"/>
                </a:rPr>
                <a:t>A world-class discovery…</a:t>
              </a:r>
            </a:p>
          </p:txBody>
        </p:sp>
      </p:grpSp>
      <p:sp>
        <p:nvSpPr>
          <p:cNvPr id="24" name="Snip Single Corner of Rectangle 216">
            <a:extLst>
              <a:ext uri="{FF2B5EF4-FFF2-40B4-BE49-F238E27FC236}">
                <a16:creationId xmlns:a16="http://schemas.microsoft.com/office/drawing/2014/main" id="{F5EEA717-983C-E660-67A3-74A8C41A784B}"/>
              </a:ext>
            </a:extLst>
          </p:cNvPr>
          <p:cNvSpPr/>
          <p:nvPr/>
        </p:nvSpPr>
        <p:spPr>
          <a:xfrm>
            <a:off x="1444307" y="2677484"/>
            <a:ext cx="9685475" cy="2348661"/>
          </a:xfrm>
          <a:prstGeom prst="snip1Rect">
            <a:avLst/>
          </a:prstGeom>
          <a:solidFill>
            <a:schemeClr val="bg1"/>
          </a:solidFill>
          <a:ln w="12700">
            <a:noFill/>
          </a:ln>
          <a:effectLst>
            <a:outerShdw blurRad="257401" dist="38100" dir="2700000" algn="tl" rotWithShape="0">
              <a:prstClr val="black">
                <a:alpha val="1543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bject 6">
            <a:extLst>
              <a:ext uri="{FF2B5EF4-FFF2-40B4-BE49-F238E27FC236}">
                <a16:creationId xmlns:a16="http://schemas.microsoft.com/office/drawing/2014/main" id="{AFCC2903-ACB2-4CD2-FA4F-B340AD781B7A}"/>
              </a:ext>
            </a:extLst>
          </p:cNvPr>
          <p:cNvSpPr txBox="1">
            <a:spLocks/>
          </p:cNvSpPr>
          <p:nvPr/>
        </p:nvSpPr>
        <p:spPr>
          <a:xfrm>
            <a:off x="1730632" y="2935975"/>
            <a:ext cx="9159618" cy="2601353"/>
          </a:xfrm>
          <a:prstGeom prst="rect">
            <a:avLst/>
          </a:prstGeom>
        </p:spPr>
        <p:txBody>
          <a:bodyPr vert="horz" wrap="square" lIns="0" tIns="15875" rIns="0" bIns="0" rtlCol="0">
            <a:spAutoFit/>
          </a:bodyPr>
          <a:lstStyle>
            <a:lvl1pPr>
              <a:defRPr>
                <a:latin typeface="+mj-lt"/>
                <a:ea typeface="+mj-ea"/>
                <a:cs typeface="+mj-cs"/>
              </a:defRPr>
            </a:lvl1pPr>
          </a:lstStyle>
          <a:p>
            <a:r>
              <a:rPr lang="en-ZA" sz="2800" dirty="0">
                <a:solidFill>
                  <a:schemeClr val="tx1">
                    <a:lumMod val="65000"/>
                    <a:lumOff val="35000"/>
                  </a:schemeClr>
                </a:solidFill>
                <a:latin typeface="Aptos" panose="020B0004020202020204" pitchFamily="34" charset="0"/>
              </a:rPr>
              <a:t>Opportunity to acquire a </a:t>
            </a:r>
            <a:r>
              <a:rPr lang="en-ZA" sz="2800" b="1" dirty="0">
                <a:solidFill>
                  <a:schemeClr val="tx1">
                    <a:lumMod val="65000"/>
                    <a:lumOff val="35000"/>
                  </a:schemeClr>
                </a:solidFill>
                <a:latin typeface="Aptos" panose="020B0004020202020204" pitchFamily="34" charset="0"/>
              </a:rPr>
              <a:t>controlling interest (up to 100%) </a:t>
            </a:r>
            <a:r>
              <a:rPr lang="en-ZA" sz="2800" dirty="0">
                <a:solidFill>
                  <a:schemeClr val="tx1">
                    <a:lumMod val="65000"/>
                    <a:lumOff val="35000"/>
                  </a:schemeClr>
                </a:solidFill>
                <a:latin typeface="Aptos" panose="020B0004020202020204" pitchFamily="34" charset="0"/>
              </a:rPr>
              <a:t>in </a:t>
            </a:r>
            <a:r>
              <a:rPr lang="en-US" sz="2800" dirty="0">
                <a:solidFill>
                  <a:schemeClr val="tx1">
                    <a:lumMod val="65000"/>
                    <a:lumOff val="35000"/>
                  </a:schemeClr>
                </a:solidFill>
                <a:latin typeface="Aptos" panose="020B0004020202020204" pitchFamily="34" charset="0"/>
              </a:rPr>
              <a:t>Buchuberg Resources Pty Ltd, holder of the Cape Zircon Project </a:t>
            </a:r>
            <a:r>
              <a:rPr lang="en-ZA" sz="2800" dirty="0">
                <a:solidFill>
                  <a:schemeClr val="tx1">
                    <a:lumMod val="65000"/>
                    <a:lumOff val="35000"/>
                  </a:schemeClr>
                </a:solidFill>
                <a:latin typeface="Aptos" panose="020B0004020202020204" pitchFamily="34" charset="0"/>
              </a:rPr>
              <a:t>located in the district of </a:t>
            </a:r>
            <a:r>
              <a:rPr lang="en-ZA" sz="2800" dirty="0" err="1">
                <a:solidFill>
                  <a:schemeClr val="tx1">
                    <a:lumMod val="65000"/>
                    <a:lumOff val="35000"/>
                  </a:schemeClr>
                </a:solidFill>
                <a:latin typeface="Aptos" panose="020B0004020202020204" pitchFamily="34" charset="0"/>
              </a:rPr>
              <a:t>Vredendal</a:t>
            </a:r>
            <a:r>
              <a:rPr lang="en-ZA" sz="2800" dirty="0">
                <a:solidFill>
                  <a:schemeClr val="tx1">
                    <a:lumMod val="65000"/>
                    <a:lumOff val="35000"/>
                  </a:schemeClr>
                </a:solidFill>
                <a:latin typeface="Aptos" panose="020B0004020202020204" pitchFamily="34" charset="0"/>
              </a:rPr>
              <a:t> (Western Cape Province of South Africa). </a:t>
            </a:r>
          </a:p>
          <a:p>
            <a:endParaRPr lang="en-ZA" sz="2800" dirty="0">
              <a:solidFill>
                <a:schemeClr val="tx1">
                  <a:lumMod val="65000"/>
                  <a:lumOff val="35000"/>
                </a:schemeClr>
              </a:solidFill>
              <a:latin typeface="Aptos" panose="020B0004020202020204" pitchFamily="34" charset="0"/>
            </a:endParaRPr>
          </a:p>
          <a:p>
            <a:r>
              <a:rPr lang="en-ZA" sz="2800" dirty="0">
                <a:solidFill>
                  <a:schemeClr val="tx1">
                    <a:lumMod val="65000"/>
                    <a:lumOff val="35000"/>
                  </a:schemeClr>
                </a:solidFill>
                <a:latin typeface="Aptos" panose="020B0004020202020204" pitchFamily="34" charset="0"/>
              </a:rPr>
              <a:t> </a:t>
            </a:r>
          </a:p>
        </p:txBody>
      </p:sp>
      <p:cxnSp>
        <p:nvCxnSpPr>
          <p:cNvPr id="227" name="Straight Connector 226">
            <a:extLst>
              <a:ext uri="{FF2B5EF4-FFF2-40B4-BE49-F238E27FC236}">
                <a16:creationId xmlns:a16="http://schemas.microsoft.com/office/drawing/2014/main" id="{35D2C0B3-15F9-7E08-7B33-7794C9B6FA98}"/>
              </a:ext>
            </a:extLst>
          </p:cNvPr>
          <p:cNvCxnSpPr>
            <a:cxnSpLocks/>
          </p:cNvCxnSpPr>
          <p:nvPr/>
        </p:nvCxnSpPr>
        <p:spPr>
          <a:xfrm>
            <a:off x="1488620" y="4740275"/>
            <a:ext cx="8983287" cy="0"/>
          </a:xfrm>
          <a:prstGeom prst="line">
            <a:avLst/>
          </a:prstGeom>
          <a:ln>
            <a:solidFill>
              <a:srgbClr val="1D3F5E"/>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15A4311-7025-CEF9-AE85-5A201AD44C45}"/>
              </a:ext>
            </a:extLst>
          </p:cNvPr>
          <p:cNvCxnSpPr>
            <a:cxnSpLocks/>
          </p:cNvCxnSpPr>
          <p:nvPr/>
        </p:nvCxnSpPr>
        <p:spPr>
          <a:xfrm>
            <a:off x="1636132" y="7864475"/>
            <a:ext cx="8983287" cy="0"/>
          </a:xfrm>
          <a:prstGeom prst="line">
            <a:avLst/>
          </a:prstGeom>
          <a:ln>
            <a:solidFill>
              <a:srgbClr val="1D3F5E"/>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C5BB325B-14BF-665E-C9A8-5141E7619866}"/>
              </a:ext>
            </a:extLst>
          </p:cNvPr>
          <p:cNvSpPr txBox="1"/>
          <p:nvPr/>
        </p:nvSpPr>
        <p:spPr>
          <a:xfrm>
            <a:off x="12164083" y="3082509"/>
            <a:ext cx="3968687" cy="461665"/>
          </a:xfrm>
          <a:prstGeom prst="rect">
            <a:avLst/>
          </a:prstGeom>
          <a:noFill/>
        </p:spPr>
        <p:txBody>
          <a:bodyPr wrap="square">
            <a:spAutoFit/>
          </a:bodyPr>
          <a:lstStyle>
            <a:defPPr>
              <a:defRPr lang="en-US"/>
            </a:defPPr>
            <a:lvl1pPr>
              <a:defRPr sz="1200" i="1">
                <a:solidFill>
                  <a:schemeClr val="bg1">
                    <a:lumMod val="50000"/>
                  </a:schemeClr>
                </a:solidFill>
              </a:defRPr>
            </a:lvl1pPr>
          </a:lstStyle>
          <a:p>
            <a:r>
              <a:rPr lang="en-US" sz="2400" dirty="0">
                <a:solidFill>
                  <a:srgbClr val="4D4D4D"/>
                </a:solidFill>
                <a:latin typeface="Aptos" panose="020B0004020202020204" pitchFamily="34" charset="0"/>
                <a:cs typeface="Microsoft Sans Serif" panose="020B0604020202020204" pitchFamily="34" charset="0"/>
              </a:rPr>
              <a:t>Shareholder Consortium</a:t>
            </a:r>
            <a:endParaRPr lang="en-ZA" sz="2400" dirty="0">
              <a:solidFill>
                <a:srgbClr val="4D4D4D"/>
              </a:solidFill>
              <a:latin typeface="Aptos" panose="020B0004020202020204" pitchFamily="34" charset="0"/>
              <a:cs typeface="Microsoft Sans Serif" panose="020B0604020202020204" pitchFamily="34" charset="0"/>
            </a:endParaRPr>
          </a:p>
        </p:txBody>
      </p:sp>
      <p:pic>
        <p:nvPicPr>
          <p:cNvPr id="5" name="Graphic 4" descr="Users with solid fill">
            <a:extLst>
              <a:ext uri="{FF2B5EF4-FFF2-40B4-BE49-F238E27FC236}">
                <a16:creationId xmlns:a16="http://schemas.microsoft.com/office/drawing/2014/main" id="{CBDAB0D5-2CC0-57B8-134E-B4CDE33D21C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236183" y="1615054"/>
            <a:ext cx="1829821" cy="1829821"/>
          </a:xfrm>
          <a:prstGeom prst="rect">
            <a:avLst/>
          </a:prstGeom>
        </p:spPr>
      </p:pic>
      <p:sp>
        <p:nvSpPr>
          <p:cNvPr id="6" name="Flowchart: Connector 5">
            <a:extLst>
              <a:ext uri="{FF2B5EF4-FFF2-40B4-BE49-F238E27FC236}">
                <a16:creationId xmlns:a16="http://schemas.microsoft.com/office/drawing/2014/main" id="{F0166D60-4893-1841-F1C5-FA0ECFF473FA}"/>
              </a:ext>
            </a:extLst>
          </p:cNvPr>
          <p:cNvSpPr/>
          <p:nvPr/>
        </p:nvSpPr>
        <p:spPr>
          <a:xfrm>
            <a:off x="13368003" y="3998362"/>
            <a:ext cx="1560847" cy="687862"/>
          </a:xfrm>
          <a:prstGeom prst="flowChartConnector">
            <a:avLst/>
          </a:prstGeom>
          <a:solidFill>
            <a:schemeClr val="accent6">
              <a:lumMod val="20000"/>
              <a:lumOff val="80000"/>
            </a:schemeClr>
          </a:solidFill>
          <a:ln>
            <a:prstDash val="dashDot"/>
          </a:ln>
        </p:spPr>
        <p:style>
          <a:lnRef idx="2">
            <a:schemeClr val="dk1"/>
          </a:lnRef>
          <a:fillRef idx="1">
            <a:schemeClr val="lt1"/>
          </a:fillRef>
          <a:effectRef idx="0">
            <a:schemeClr val="dk1"/>
          </a:effectRef>
          <a:fontRef idx="minor">
            <a:schemeClr val="dk1"/>
          </a:fontRef>
        </p:style>
        <p:txBody>
          <a:bodyPr rtlCol="0" anchor="ctr"/>
          <a:lstStyle/>
          <a:p>
            <a:pPr algn="ctr"/>
            <a:r>
              <a:rPr lang="en-US" sz="2400" dirty="0">
                <a:solidFill>
                  <a:schemeClr val="tx1"/>
                </a:solidFill>
              </a:rPr>
              <a:t>100%</a:t>
            </a:r>
            <a:endParaRPr lang="en-ZA" sz="2400" dirty="0">
              <a:solidFill>
                <a:schemeClr val="tx1"/>
              </a:solidFill>
            </a:endParaRPr>
          </a:p>
        </p:txBody>
      </p:sp>
      <p:sp>
        <p:nvSpPr>
          <p:cNvPr id="7" name="TextBox 6">
            <a:extLst>
              <a:ext uri="{FF2B5EF4-FFF2-40B4-BE49-F238E27FC236}">
                <a16:creationId xmlns:a16="http://schemas.microsoft.com/office/drawing/2014/main" id="{2DFEEA00-02E1-17FA-BA94-127A68CAD1D9}"/>
              </a:ext>
            </a:extLst>
          </p:cNvPr>
          <p:cNvSpPr txBox="1"/>
          <p:nvPr/>
        </p:nvSpPr>
        <p:spPr>
          <a:xfrm>
            <a:off x="12225916" y="6908348"/>
            <a:ext cx="4498944" cy="461665"/>
          </a:xfrm>
          <a:prstGeom prst="rect">
            <a:avLst/>
          </a:prstGeom>
          <a:noFill/>
        </p:spPr>
        <p:txBody>
          <a:bodyPr wrap="square">
            <a:spAutoFit/>
          </a:bodyPr>
          <a:lstStyle>
            <a:defPPr>
              <a:defRPr lang="en-US"/>
            </a:defPPr>
            <a:lvl1pPr>
              <a:defRPr sz="1200" i="1">
                <a:solidFill>
                  <a:schemeClr val="bg1">
                    <a:lumMod val="50000"/>
                  </a:schemeClr>
                </a:solidFill>
              </a:defRPr>
            </a:lvl1pPr>
          </a:lstStyle>
          <a:p>
            <a:r>
              <a:rPr lang="en-US" sz="2400" dirty="0">
                <a:solidFill>
                  <a:srgbClr val="4D4D4D"/>
                </a:solidFill>
                <a:latin typeface="Aptos" panose="020B0004020202020204" pitchFamily="34" charset="0"/>
                <a:cs typeface="Microsoft Sans Serif" panose="020B0604020202020204" pitchFamily="34" charset="0"/>
              </a:rPr>
              <a:t>Buchuberg Resources Pty Ltd</a:t>
            </a:r>
            <a:endParaRPr lang="en-ZA" sz="2400" dirty="0">
              <a:solidFill>
                <a:srgbClr val="4D4D4D"/>
              </a:solidFill>
              <a:latin typeface="Aptos" panose="020B0004020202020204" pitchFamily="34" charset="0"/>
              <a:cs typeface="Microsoft Sans Serif" panose="020B0604020202020204" pitchFamily="34" charset="0"/>
            </a:endParaRPr>
          </a:p>
        </p:txBody>
      </p:sp>
      <p:pic>
        <p:nvPicPr>
          <p:cNvPr id="8" name="Graphic 7" descr="Building outline">
            <a:extLst>
              <a:ext uri="{FF2B5EF4-FFF2-40B4-BE49-F238E27FC236}">
                <a16:creationId xmlns:a16="http://schemas.microsoft.com/office/drawing/2014/main" id="{26B47ADC-DD70-0685-C106-66441C74C53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3328650" y="5321892"/>
            <a:ext cx="1671806" cy="1671806"/>
          </a:xfrm>
          <a:prstGeom prst="rect">
            <a:avLst/>
          </a:prstGeom>
        </p:spPr>
      </p:pic>
      <p:cxnSp>
        <p:nvCxnSpPr>
          <p:cNvPr id="10" name="Straight Connector 9">
            <a:extLst>
              <a:ext uri="{FF2B5EF4-FFF2-40B4-BE49-F238E27FC236}">
                <a16:creationId xmlns:a16="http://schemas.microsoft.com/office/drawing/2014/main" id="{FC566683-D080-EF49-0201-14502D5CCDAF}"/>
              </a:ext>
            </a:extLst>
          </p:cNvPr>
          <p:cNvCxnSpPr>
            <a:cxnSpLocks/>
            <a:stCxn id="3" idx="2"/>
            <a:endCxn id="6" idx="0"/>
          </p:cNvCxnSpPr>
          <p:nvPr/>
        </p:nvCxnSpPr>
        <p:spPr>
          <a:xfrm>
            <a:off x="14148427" y="3544174"/>
            <a:ext cx="0" cy="454188"/>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BF1029F-FCCE-12B7-453F-8C4AF692730B}"/>
              </a:ext>
            </a:extLst>
          </p:cNvPr>
          <p:cNvCxnSpPr>
            <a:cxnSpLocks/>
            <a:stCxn id="6" idx="4"/>
          </p:cNvCxnSpPr>
          <p:nvPr/>
        </p:nvCxnSpPr>
        <p:spPr>
          <a:xfrm flipH="1">
            <a:off x="14148426" y="4686224"/>
            <a:ext cx="1" cy="622007"/>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7F89519-685F-EFE1-CFEF-F0864BC880B6}"/>
              </a:ext>
            </a:extLst>
          </p:cNvPr>
          <p:cNvCxnSpPr>
            <a:cxnSpLocks/>
          </p:cNvCxnSpPr>
          <p:nvPr/>
        </p:nvCxnSpPr>
        <p:spPr>
          <a:xfrm>
            <a:off x="14166850" y="7370013"/>
            <a:ext cx="0" cy="1169193"/>
          </a:xfrm>
          <a:prstGeom prst="line">
            <a:avLst/>
          </a:prstGeom>
          <a:ln w="38100">
            <a:solidFill>
              <a:schemeClr val="tx2"/>
            </a:solidFill>
            <a:prstDash val="sysDash"/>
          </a:ln>
        </p:spPr>
        <p:style>
          <a:lnRef idx="1">
            <a:schemeClr val="accent1"/>
          </a:lnRef>
          <a:fillRef idx="0">
            <a:schemeClr val="accent1"/>
          </a:fillRef>
          <a:effectRef idx="0">
            <a:schemeClr val="accent1"/>
          </a:effectRef>
          <a:fontRef idx="minor">
            <a:schemeClr val="tx1"/>
          </a:fontRef>
        </p:style>
      </p:cxnSp>
      <p:pic>
        <p:nvPicPr>
          <p:cNvPr id="19" name="Graphic 18">
            <a:extLst>
              <a:ext uri="{FF2B5EF4-FFF2-40B4-BE49-F238E27FC236}">
                <a16:creationId xmlns:a16="http://schemas.microsoft.com/office/drawing/2014/main" id="{7CDBE927-8C38-E7E0-A610-A011D86737C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957050" y="8397875"/>
            <a:ext cx="4314933" cy="1100124"/>
          </a:xfrm>
          <a:prstGeom prst="rect">
            <a:avLst/>
          </a:prstGeom>
        </p:spPr>
      </p:pic>
      <p:sp>
        <p:nvSpPr>
          <p:cNvPr id="20" name="TextBox 19">
            <a:extLst>
              <a:ext uri="{FF2B5EF4-FFF2-40B4-BE49-F238E27FC236}">
                <a16:creationId xmlns:a16="http://schemas.microsoft.com/office/drawing/2014/main" id="{EBDF2DDC-BF9F-385F-0348-C32CAC0D5EE5}"/>
              </a:ext>
            </a:extLst>
          </p:cNvPr>
          <p:cNvSpPr txBox="1"/>
          <p:nvPr/>
        </p:nvSpPr>
        <p:spPr>
          <a:xfrm>
            <a:off x="13112505" y="9336235"/>
            <a:ext cx="3809640" cy="461665"/>
          </a:xfrm>
          <a:prstGeom prst="rect">
            <a:avLst/>
          </a:prstGeom>
          <a:noFill/>
        </p:spPr>
        <p:txBody>
          <a:bodyPr wrap="square">
            <a:spAutoFit/>
          </a:bodyPr>
          <a:lstStyle/>
          <a:p>
            <a:r>
              <a:rPr lang="en-US" sz="2400" b="1" dirty="0">
                <a:solidFill>
                  <a:srgbClr val="1D3F5E"/>
                </a:solidFill>
                <a:latin typeface="Aptos" panose="020B0004020202020204" pitchFamily="34" charset="0"/>
              </a:rPr>
              <a:t>Prospecting Right</a:t>
            </a:r>
            <a:endParaRPr lang="en-ZA" sz="2400" b="1" dirty="0">
              <a:solidFill>
                <a:srgbClr val="1D3F5E"/>
              </a:solidFill>
              <a:latin typeface="Aptos" panose="020B0004020202020204" pitchFamily="34" charset="0"/>
            </a:endParaRPr>
          </a:p>
        </p:txBody>
      </p:sp>
      <p:sp>
        <p:nvSpPr>
          <p:cNvPr id="95" name="TextBox 94">
            <a:extLst>
              <a:ext uri="{FF2B5EF4-FFF2-40B4-BE49-F238E27FC236}">
                <a16:creationId xmlns:a16="http://schemas.microsoft.com/office/drawing/2014/main" id="{DA717C62-793E-5F4A-5CF2-A25FFA6F93D7}"/>
              </a:ext>
            </a:extLst>
          </p:cNvPr>
          <p:cNvSpPr txBox="1"/>
          <p:nvPr/>
        </p:nvSpPr>
        <p:spPr>
          <a:xfrm>
            <a:off x="1224753" y="8557928"/>
            <a:ext cx="10335156" cy="1826141"/>
          </a:xfrm>
          <a:prstGeom prst="rect">
            <a:avLst/>
          </a:prstGeom>
          <a:noFill/>
        </p:spPr>
        <p:txBody>
          <a:bodyPr wrap="square">
            <a:spAutoFit/>
          </a:bodyPr>
          <a:lstStyle/>
          <a:p>
            <a:pPr marL="587375" indent="-342900">
              <a:lnSpc>
                <a:spcPct val="100000"/>
              </a:lnSpc>
              <a:spcBef>
                <a:spcPts val="1000"/>
              </a:spcBef>
              <a:buFont typeface="Arial" panose="020B0604020202020204" pitchFamily="34" charset="0"/>
              <a:buChar char="•"/>
              <a:tabLst>
                <a:tab pos="421005" algn="l"/>
              </a:tabLst>
            </a:pPr>
            <a:r>
              <a:rPr lang="en-ZA" sz="2400" dirty="0">
                <a:solidFill>
                  <a:srgbClr val="4D4D4D"/>
                </a:solidFill>
                <a:latin typeface="Aptos" panose="020B0004020202020204" pitchFamily="34" charset="0"/>
                <a:cs typeface="Microsoft Sans Serif" panose="020B0604020202020204" pitchFamily="34" charset="0"/>
              </a:rPr>
              <a:t>Prospecting rights secured and valid until November 2028 with an automatic renewal until November 2031.</a:t>
            </a:r>
          </a:p>
          <a:p>
            <a:pPr marL="587375" indent="-342900">
              <a:lnSpc>
                <a:spcPct val="100000"/>
              </a:lnSpc>
              <a:spcBef>
                <a:spcPts val="1000"/>
              </a:spcBef>
              <a:buFont typeface="Arial" panose="020B0604020202020204" pitchFamily="34" charset="0"/>
              <a:buChar char="•"/>
              <a:tabLst>
                <a:tab pos="421005" algn="l"/>
              </a:tabLst>
            </a:pPr>
            <a:r>
              <a:rPr lang="en-ZA" sz="2400" dirty="0">
                <a:solidFill>
                  <a:srgbClr val="4D4D4D"/>
                </a:solidFill>
                <a:latin typeface="Aptos" panose="020B0004020202020204" pitchFamily="34" charset="0"/>
                <a:cs typeface="Microsoft Sans Serif" panose="020B0604020202020204" pitchFamily="34" charset="0"/>
              </a:rPr>
              <a:t>Initial environmental assessment has been completed</a:t>
            </a:r>
            <a:r>
              <a:rPr lang="en-ZA" sz="2400" b="1" dirty="0">
                <a:solidFill>
                  <a:srgbClr val="4D4D4D"/>
                </a:solidFill>
                <a:latin typeface="Aptos" panose="020B0004020202020204" pitchFamily="34" charset="0"/>
                <a:cs typeface="Microsoft Sans Serif" panose="020B0604020202020204" pitchFamily="34" charset="0"/>
              </a:rPr>
              <a:t>. </a:t>
            </a:r>
          </a:p>
          <a:p>
            <a:pPr marL="587375" indent="-342900">
              <a:lnSpc>
                <a:spcPct val="100000"/>
              </a:lnSpc>
              <a:spcBef>
                <a:spcPts val="1000"/>
              </a:spcBef>
              <a:buFont typeface="Arial" panose="020B0604020202020204" pitchFamily="34" charset="0"/>
              <a:buChar char="•"/>
              <a:tabLst>
                <a:tab pos="421005" algn="l"/>
              </a:tabLst>
            </a:pPr>
            <a:r>
              <a:rPr lang="en-ZA" sz="2400" dirty="0">
                <a:solidFill>
                  <a:srgbClr val="4D4D4D"/>
                </a:solidFill>
                <a:latin typeface="Aptos" panose="020B0004020202020204" pitchFamily="34" charset="0"/>
                <a:cs typeface="Microsoft Sans Serif" panose="020B0604020202020204" pitchFamily="34" charset="0"/>
              </a:rPr>
              <a:t>Mining right application to be submitted in 2027.</a:t>
            </a:r>
            <a:endParaRPr lang="en-ZA" sz="1600" i="1" dirty="0">
              <a:solidFill>
                <a:schemeClr val="accent2"/>
              </a:solidFill>
              <a:latin typeface="Aptos" panose="020B0004020202020204" pitchFamily="34" charset="0"/>
              <a:cs typeface="Microsoft Sans Serif" panose="020B0604020202020204" pitchFamily="34" charset="0"/>
            </a:endParaRPr>
          </a:p>
        </p:txBody>
      </p:sp>
      <p:pic>
        <p:nvPicPr>
          <p:cNvPr id="9" name="Picture 8">
            <a:extLst>
              <a:ext uri="{FF2B5EF4-FFF2-40B4-BE49-F238E27FC236}">
                <a16:creationId xmlns:a16="http://schemas.microsoft.com/office/drawing/2014/main" id="{D625B4E7-71D6-29E6-D971-1505EE8D92E1}"/>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14674" y="10547953"/>
            <a:ext cx="1021704" cy="593122"/>
          </a:xfrm>
          <a:prstGeom prst="rect">
            <a:avLst/>
          </a:prstGeom>
          <a:noFill/>
          <a:ln>
            <a:noFill/>
          </a:ln>
        </p:spPr>
      </p:pic>
    </p:spTree>
    <p:extLst>
      <p:ext uri="{BB962C8B-B14F-4D97-AF65-F5344CB8AC3E}">
        <p14:creationId xmlns:p14="http://schemas.microsoft.com/office/powerpoint/2010/main" val="31514618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34B96F-B90D-93AB-5E5B-8BD89A0F3F6E}"/>
            </a:ext>
          </a:extLst>
        </p:cNvPr>
        <p:cNvGrpSpPr/>
        <p:nvPr/>
      </p:nvGrpSpPr>
      <p:grpSpPr>
        <a:xfrm>
          <a:off x="0" y="0"/>
          <a:ext cx="0" cy="0"/>
          <a:chOff x="0" y="0"/>
          <a:chExt cx="0" cy="0"/>
        </a:xfrm>
      </p:grpSpPr>
      <p:pic>
        <p:nvPicPr>
          <p:cNvPr id="34" name="Picture 33">
            <a:extLst>
              <a:ext uri="{FF2B5EF4-FFF2-40B4-BE49-F238E27FC236}">
                <a16:creationId xmlns:a16="http://schemas.microsoft.com/office/drawing/2014/main" id="{D60D856B-EACC-7459-8108-CAAFE5BA29FB}"/>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9473600" y="-60327"/>
            <a:ext cx="10668345" cy="11365509"/>
          </a:xfrm>
          <a:prstGeom prst="rect">
            <a:avLst/>
          </a:prstGeom>
        </p:spPr>
      </p:pic>
      <p:sp>
        <p:nvSpPr>
          <p:cNvPr id="37" name="Right Triangle 36">
            <a:extLst>
              <a:ext uri="{FF2B5EF4-FFF2-40B4-BE49-F238E27FC236}">
                <a16:creationId xmlns:a16="http://schemas.microsoft.com/office/drawing/2014/main" id="{312E7133-6FE4-4659-C15A-D8F9E593CD8C}"/>
              </a:ext>
            </a:extLst>
          </p:cNvPr>
          <p:cNvSpPr/>
          <p:nvPr/>
        </p:nvSpPr>
        <p:spPr>
          <a:xfrm rot="16200000" flipH="1" flipV="1">
            <a:off x="13937855" y="-1807639"/>
            <a:ext cx="4423751" cy="7928160"/>
          </a:xfrm>
          <a:prstGeom prst="rtTriangle">
            <a:avLst/>
          </a:prstGeom>
          <a:gradFill>
            <a:gsLst>
              <a:gs pos="97000">
                <a:schemeClr val="bg1">
                  <a:alpha val="31535"/>
                </a:schemeClr>
              </a:gs>
              <a:gs pos="19000">
                <a:schemeClr val="bg2">
                  <a:alpha val="0"/>
                </a:schemeClr>
              </a:gs>
            </a:gsLst>
            <a:path path="circle">
              <a:fillToRect l="100000" t="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8" name="Snip Single Corner of Rectangle 132">
            <a:extLst>
              <a:ext uri="{FF2B5EF4-FFF2-40B4-BE49-F238E27FC236}">
                <a16:creationId xmlns:a16="http://schemas.microsoft.com/office/drawing/2014/main" id="{0B4146E9-15F3-7A04-6D0B-8687A16F59AE}"/>
              </a:ext>
            </a:extLst>
          </p:cNvPr>
          <p:cNvSpPr/>
          <p:nvPr/>
        </p:nvSpPr>
        <p:spPr>
          <a:xfrm rot="10800000" flipH="1" flipV="1">
            <a:off x="6899608" y="-60326"/>
            <a:ext cx="13298975" cy="11353765"/>
          </a:xfrm>
          <a:custGeom>
            <a:avLst/>
            <a:gdLst>
              <a:gd name="connsiteX0" fmla="*/ 0 w 10209629"/>
              <a:gd name="connsiteY0" fmla="*/ 0 h 11266884"/>
              <a:gd name="connsiteX1" fmla="*/ 8507990 w 10209629"/>
              <a:gd name="connsiteY1" fmla="*/ 0 h 11266884"/>
              <a:gd name="connsiteX2" fmla="*/ 10209629 w 10209629"/>
              <a:gd name="connsiteY2" fmla="*/ 1701639 h 11266884"/>
              <a:gd name="connsiteX3" fmla="*/ 10209629 w 10209629"/>
              <a:gd name="connsiteY3" fmla="*/ 11266884 h 11266884"/>
              <a:gd name="connsiteX4" fmla="*/ 0 w 10209629"/>
              <a:gd name="connsiteY4" fmla="*/ 11266884 h 11266884"/>
              <a:gd name="connsiteX5" fmla="*/ 0 w 10209629"/>
              <a:gd name="connsiteY5" fmla="*/ 0 h 11266884"/>
              <a:gd name="connsiteX0" fmla="*/ 0 w 20047895"/>
              <a:gd name="connsiteY0" fmla="*/ 16934 h 11266884"/>
              <a:gd name="connsiteX1" fmla="*/ 18346256 w 20047895"/>
              <a:gd name="connsiteY1" fmla="*/ 0 h 11266884"/>
              <a:gd name="connsiteX2" fmla="*/ 20047895 w 20047895"/>
              <a:gd name="connsiteY2" fmla="*/ 1701639 h 11266884"/>
              <a:gd name="connsiteX3" fmla="*/ 20047895 w 20047895"/>
              <a:gd name="connsiteY3" fmla="*/ 11266884 h 11266884"/>
              <a:gd name="connsiteX4" fmla="*/ 9838266 w 20047895"/>
              <a:gd name="connsiteY4" fmla="*/ 11266884 h 11266884"/>
              <a:gd name="connsiteX5" fmla="*/ 0 w 20047895"/>
              <a:gd name="connsiteY5" fmla="*/ 16934 h 11266884"/>
              <a:gd name="connsiteX0" fmla="*/ 1 w 20047896"/>
              <a:gd name="connsiteY0" fmla="*/ 16934 h 11317684"/>
              <a:gd name="connsiteX1" fmla="*/ 18346257 w 20047896"/>
              <a:gd name="connsiteY1" fmla="*/ 0 h 11317684"/>
              <a:gd name="connsiteX2" fmla="*/ 20047896 w 20047896"/>
              <a:gd name="connsiteY2" fmla="*/ 1701639 h 11317684"/>
              <a:gd name="connsiteX3" fmla="*/ 20047896 w 20047896"/>
              <a:gd name="connsiteY3" fmla="*/ 11266884 h 11317684"/>
              <a:gd name="connsiteX4" fmla="*/ 0 w 20047896"/>
              <a:gd name="connsiteY4" fmla="*/ 11317684 h 11317684"/>
              <a:gd name="connsiteX5" fmla="*/ 1 w 20047896"/>
              <a:gd name="connsiteY5" fmla="*/ 16934 h 11317684"/>
              <a:gd name="connsiteX0" fmla="*/ 1 w 20098696"/>
              <a:gd name="connsiteY0" fmla="*/ 16934 h 11317684"/>
              <a:gd name="connsiteX1" fmla="*/ 18346257 w 20098696"/>
              <a:gd name="connsiteY1" fmla="*/ 0 h 11317684"/>
              <a:gd name="connsiteX2" fmla="*/ 20098696 w 20098696"/>
              <a:gd name="connsiteY2" fmla="*/ 11252039 h 11317684"/>
              <a:gd name="connsiteX3" fmla="*/ 20047896 w 20098696"/>
              <a:gd name="connsiteY3" fmla="*/ 11266884 h 11317684"/>
              <a:gd name="connsiteX4" fmla="*/ 0 w 20098696"/>
              <a:gd name="connsiteY4" fmla="*/ 11317684 h 11317684"/>
              <a:gd name="connsiteX5" fmla="*/ 1 w 20098696"/>
              <a:gd name="connsiteY5" fmla="*/ 16934 h 11317684"/>
              <a:gd name="connsiteX0" fmla="*/ 1 w 20098696"/>
              <a:gd name="connsiteY0" fmla="*/ 1 h 11300751"/>
              <a:gd name="connsiteX1" fmla="*/ 7475056 w 20098696"/>
              <a:gd name="connsiteY1" fmla="*/ 0 h 11300751"/>
              <a:gd name="connsiteX2" fmla="*/ 20098696 w 20098696"/>
              <a:gd name="connsiteY2" fmla="*/ 11235106 h 11300751"/>
              <a:gd name="connsiteX3" fmla="*/ 20047896 w 20098696"/>
              <a:gd name="connsiteY3" fmla="*/ 11249951 h 11300751"/>
              <a:gd name="connsiteX4" fmla="*/ 0 w 20098696"/>
              <a:gd name="connsiteY4" fmla="*/ 11300751 h 11300751"/>
              <a:gd name="connsiteX5" fmla="*/ 1 w 20098696"/>
              <a:gd name="connsiteY5" fmla="*/ 1 h 11300751"/>
              <a:gd name="connsiteX0" fmla="*/ 1 w 20098696"/>
              <a:gd name="connsiteY0" fmla="*/ 1 h 11300751"/>
              <a:gd name="connsiteX1" fmla="*/ 7475056 w 20098696"/>
              <a:gd name="connsiteY1" fmla="*/ 0 h 11300751"/>
              <a:gd name="connsiteX2" fmla="*/ 20098696 w 20098696"/>
              <a:gd name="connsiteY2" fmla="*/ 11235106 h 11300751"/>
              <a:gd name="connsiteX3" fmla="*/ 10768430 w 20098696"/>
              <a:gd name="connsiteY3" fmla="*/ 11283817 h 11300751"/>
              <a:gd name="connsiteX4" fmla="*/ 0 w 20098696"/>
              <a:gd name="connsiteY4" fmla="*/ 11300751 h 11300751"/>
              <a:gd name="connsiteX5" fmla="*/ 1 w 20098696"/>
              <a:gd name="connsiteY5" fmla="*/ 1 h 11300751"/>
              <a:gd name="connsiteX0" fmla="*/ 1 w 10785362"/>
              <a:gd name="connsiteY0" fmla="*/ 1 h 11300751"/>
              <a:gd name="connsiteX1" fmla="*/ 7475056 w 10785362"/>
              <a:gd name="connsiteY1" fmla="*/ 0 h 11300751"/>
              <a:gd name="connsiteX2" fmla="*/ 10785362 w 10785362"/>
              <a:gd name="connsiteY2" fmla="*/ 11268973 h 11300751"/>
              <a:gd name="connsiteX3" fmla="*/ 10768430 w 10785362"/>
              <a:gd name="connsiteY3" fmla="*/ 11283817 h 11300751"/>
              <a:gd name="connsiteX4" fmla="*/ 0 w 10785362"/>
              <a:gd name="connsiteY4" fmla="*/ 11300751 h 11300751"/>
              <a:gd name="connsiteX5" fmla="*/ 1 w 10785362"/>
              <a:gd name="connsiteY5" fmla="*/ 1 h 11300751"/>
              <a:gd name="connsiteX0" fmla="*/ 1 w 10785362"/>
              <a:gd name="connsiteY0" fmla="*/ 33867 h 11334617"/>
              <a:gd name="connsiteX1" fmla="*/ 4020656 w 10785362"/>
              <a:gd name="connsiteY1" fmla="*/ 0 h 11334617"/>
              <a:gd name="connsiteX2" fmla="*/ 10785362 w 10785362"/>
              <a:gd name="connsiteY2" fmla="*/ 11302839 h 11334617"/>
              <a:gd name="connsiteX3" fmla="*/ 10768430 w 10785362"/>
              <a:gd name="connsiteY3" fmla="*/ 11317683 h 11334617"/>
              <a:gd name="connsiteX4" fmla="*/ 0 w 10785362"/>
              <a:gd name="connsiteY4" fmla="*/ 11334617 h 11334617"/>
              <a:gd name="connsiteX5" fmla="*/ 1 w 10785362"/>
              <a:gd name="connsiteY5" fmla="*/ 33867 h 11334617"/>
              <a:gd name="connsiteX0" fmla="*/ 0 w 13968828"/>
              <a:gd name="connsiteY0" fmla="*/ 16934 h 11334617"/>
              <a:gd name="connsiteX1" fmla="*/ 7204122 w 13968828"/>
              <a:gd name="connsiteY1" fmla="*/ 0 h 11334617"/>
              <a:gd name="connsiteX2" fmla="*/ 13968828 w 13968828"/>
              <a:gd name="connsiteY2" fmla="*/ 11302839 h 11334617"/>
              <a:gd name="connsiteX3" fmla="*/ 13951896 w 13968828"/>
              <a:gd name="connsiteY3" fmla="*/ 11317683 h 11334617"/>
              <a:gd name="connsiteX4" fmla="*/ 3183466 w 13968828"/>
              <a:gd name="connsiteY4" fmla="*/ 11334617 h 11334617"/>
              <a:gd name="connsiteX5" fmla="*/ 0 w 13968828"/>
              <a:gd name="connsiteY5" fmla="*/ 16934 h 11334617"/>
              <a:gd name="connsiteX0" fmla="*/ 0 w 13968828"/>
              <a:gd name="connsiteY0" fmla="*/ 16934 h 11317684"/>
              <a:gd name="connsiteX1" fmla="*/ 7204122 w 13968828"/>
              <a:gd name="connsiteY1" fmla="*/ 0 h 11317684"/>
              <a:gd name="connsiteX2" fmla="*/ 13968828 w 13968828"/>
              <a:gd name="connsiteY2" fmla="*/ 11302839 h 11317684"/>
              <a:gd name="connsiteX3" fmla="*/ 13951896 w 13968828"/>
              <a:gd name="connsiteY3" fmla="*/ 11317683 h 11317684"/>
              <a:gd name="connsiteX4" fmla="*/ 33866 w 13968828"/>
              <a:gd name="connsiteY4" fmla="*/ 11317684 h 11317684"/>
              <a:gd name="connsiteX5" fmla="*/ 0 w 13968828"/>
              <a:gd name="connsiteY5" fmla="*/ 16934 h 11317684"/>
              <a:gd name="connsiteX0" fmla="*/ 0 w 13968828"/>
              <a:gd name="connsiteY0" fmla="*/ 16934 h 11317684"/>
              <a:gd name="connsiteX1" fmla="*/ 6243665 w 13968828"/>
              <a:gd name="connsiteY1" fmla="*/ 0 h 11317684"/>
              <a:gd name="connsiteX2" fmla="*/ 13968828 w 13968828"/>
              <a:gd name="connsiteY2" fmla="*/ 11302839 h 11317684"/>
              <a:gd name="connsiteX3" fmla="*/ 13951896 w 13968828"/>
              <a:gd name="connsiteY3" fmla="*/ 11317683 h 11317684"/>
              <a:gd name="connsiteX4" fmla="*/ 33866 w 13968828"/>
              <a:gd name="connsiteY4" fmla="*/ 11317684 h 11317684"/>
              <a:gd name="connsiteX5" fmla="*/ 0 w 13968828"/>
              <a:gd name="connsiteY5" fmla="*/ 16934 h 11317684"/>
              <a:gd name="connsiteX0" fmla="*/ 0 w 13968828"/>
              <a:gd name="connsiteY0" fmla="*/ 16934 h 11317684"/>
              <a:gd name="connsiteX1" fmla="*/ 6243665 w 13968828"/>
              <a:gd name="connsiteY1" fmla="*/ 0 h 11317684"/>
              <a:gd name="connsiteX2" fmla="*/ 13968828 w 13968828"/>
              <a:gd name="connsiteY2" fmla="*/ 11302839 h 11317684"/>
              <a:gd name="connsiteX3" fmla="*/ 13951896 w 13968828"/>
              <a:gd name="connsiteY3" fmla="*/ 11317683 h 11317684"/>
              <a:gd name="connsiteX4" fmla="*/ 33866 w 13968828"/>
              <a:gd name="connsiteY4" fmla="*/ 11317684 h 11317684"/>
              <a:gd name="connsiteX5" fmla="*/ 0 w 13968828"/>
              <a:gd name="connsiteY5" fmla="*/ 16934 h 11317684"/>
              <a:gd name="connsiteX0" fmla="*/ 0 w 13968828"/>
              <a:gd name="connsiteY0" fmla="*/ 16934 h 11317684"/>
              <a:gd name="connsiteX1" fmla="*/ 6243665 w 13968828"/>
              <a:gd name="connsiteY1" fmla="*/ 0 h 11317684"/>
              <a:gd name="connsiteX2" fmla="*/ 13968828 w 13968828"/>
              <a:gd name="connsiteY2" fmla="*/ 11302839 h 11317684"/>
              <a:gd name="connsiteX3" fmla="*/ 13951896 w 13968828"/>
              <a:gd name="connsiteY3" fmla="*/ 11317683 h 11317684"/>
              <a:gd name="connsiteX4" fmla="*/ 33866 w 13968828"/>
              <a:gd name="connsiteY4" fmla="*/ 11317684 h 11317684"/>
              <a:gd name="connsiteX5" fmla="*/ 0 w 13968828"/>
              <a:gd name="connsiteY5" fmla="*/ 16934 h 11317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68828" h="11317684">
                <a:moveTo>
                  <a:pt x="0" y="16934"/>
                </a:moveTo>
                <a:lnTo>
                  <a:pt x="6243665" y="0"/>
                </a:lnTo>
                <a:lnTo>
                  <a:pt x="13968828" y="11302839"/>
                </a:lnTo>
                <a:lnTo>
                  <a:pt x="13951896" y="11317683"/>
                </a:lnTo>
                <a:lnTo>
                  <a:pt x="33866" y="11317684"/>
                </a:lnTo>
                <a:cubicBezTo>
                  <a:pt x="33866" y="7550767"/>
                  <a:pt x="0" y="3783851"/>
                  <a:pt x="0" y="16934"/>
                </a:cubicBezTo>
                <a:close/>
              </a:path>
            </a:pathLst>
          </a:custGeom>
          <a:solidFill>
            <a:schemeClr val="bg1"/>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D3F5E"/>
              </a:solidFill>
            </a:endParaRPr>
          </a:p>
        </p:txBody>
      </p:sp>
      <p:sp>
        <p:nvSpPr>
          <p:cNvPr id="14" name="object 14">
            <a:extLst>
              <a:ext uri="{FF2B5EF4-FFF2-40B4-BE49-F238E27FC236}">
                <a16:creationId xmlns:a16="http://schemas.microsoft.com/office/drawing/2014/main" id="{E7BE5F77-17EF-B5C6-5522-DBC757D44584}"/>
              </a:ext>
            </a:extLst>
          </p:cNvPr>
          <p:cNvSpPr/>
          <p:nvPr/>
        </p:nvSpPr>
        <p:spPr>
          <a:xfrm>
            <a:off x="15453988" y="8740297"/>
            <a:ext cx="20955" cy="20955"/>
          </a:xfrm>
          <a:custGeom>
            <a:avLst/>
            <a:gdLst/>
            <a:ahLst/>
            <a:cxnLst/>
            <a:rect l="l" t="t" r="r" b="b"/>
            <a:pathLst>
              <a:path w="20954" h="20954">
                <a:moveTo>
                  <a:pt x="0" y="10470"/>
                </a:moveTo>
                <a:lnTo>
                  <a:pt x="3066" y="3066"/>
                </a:lnTo>
                <a:lnTo>
                  <a:pt x="10470" y="0"/>
                </a:lnTo>
                <a:lnTo>
                  <a:pt x="17874" y="3066"/>
                </a:lnTo>
                <a:lnTo>
                  <a:pt x="20941" y="10470"/>
                </a:lnTo>
                <a:lnTo>
                  <a:pt x="17874" y="17874"/>
                </a:lnTo>
                <a:lnTo>
                  <a:pt x="10470" y="20941"/>
                </a:lnTo>
                <a:lnTo>
                  <a:pt x="3066" y="17874"/>
                </a:lnTo>
                <a:lnTo>
                  <a:pt x="0" y="10470"/>
                </a:lnTo>
                <a:close/>
              </a:path>
            </a:pathLst>
          </a:custGeom>
          <a:solidFill>
            <a:srgbClr val="1D405E">
              <a:alpha val="50000"/>
            </a:srgbClr>
          </a:solidFill>
        </p:spPr>
        <p:txBody>
          <a:bodyPr wrap="square" lIns="0" tIns="0" rIns="0" bIns="0" rtlCol="0"/>
          <a:lstStyle/>
          <a:p>
            <a:endParaRPr/>
          </a:p>
        </p:txBody>
      </p:sp>
      <p:sp>
        <p:nvSpPr>
          <p:cNvPr id="57" name="object 57">
            <a:extLst>
              <a:ext uri="{FF2B5EF4-FFF2-40B4-BE49-F238E27FC236}">
                <a16:creationId xmlns:a16="http://schemas.microsoft.com/office/drawing/2014/main" id="{7303E38A-8D1B-3000-1DD7-A23EBCBBFC7E}"/>
              </a:ext>
            </a:extLst>
          </p:cNvPr>
          <p:cNvSpPr txBox="1"/>
          <p:nvPr/>
        </p:nvSpPr>
        <p:spPr>
          <a:xfrm>
            <a:off x="2565961" y="12973349"/>
            <a:ext cx="287020" cy="566420"/>
          </a:xfrm>
          <a:prstGeom prst="rect">
            <a:avLst/>
          </a:prstGeom>
        </p:spPr>
        <p:txBody>
          <a:bodyPr vert="horz" wrap="square" lIns="0" tIns="12065" rIns="0" bIns="0" rtlCol="0">
            <a:spAutoFit/>
          </a:bodyPr>
          <a:lstStyle/>
          <a:p>
            <a:pPr marL="12700">
              <a:lnSpc>
                <a:spcPct val="100000"/>
              </a:lnSpc>
              <a:spcBef>
                <a:spcPts val="95"/>
              </a:spcBef>
            </a:pPr>
            <a:r>
              <a:rPr sz="3550" spc="215" dirty="0">
                <a:solidFill>
                  <a:srgbClr val="FFFFFF"/>
                </a:solidFill>
                <a:latin typeface="Times New Roman"/>
                <a:cs typeface="Times New Roman"/>
              </a:rPr>
              <a:t>2</a:t>
            </a:r>
            <a:endParaRPr sz="3550">
              <a:latin typeface="Times New Roman"/>
              <a:cs typeface="Times New Roman"/>
            </a:endParaRPr>
          </a:p>
        </p:txBody>
      </p:sp>
      <p:sp>
        <p:nvSpPr>
          <p:cNvPr id="13" name="object 2">
            <a:extLst>
              <a:ext uri="{FF2B5EF4-FFF2-40B4-BE49-F238E27FC236}">
                <a16:creationId xmlns:a16="http://schemas.microsoft.com/office/drawing/2014/main" id="{609A7DA8-EA62-F692-EE92-1D138F1570DA}"/>
              </a:ext>
            </a:extLst>
          </p:cNvPr>
          <p:cNvSpPr txBox="1">
            <a:spLocks/>
          </p:cNvSpPr>
          <p:nvPr/>
        </p:nvSpPr>
        <p:spPr>
          <a:xfrm>
            <a:off x="1440000" y="182880"/>
            <a:ext cx="12544741" cy="2481064"/>
          </a:xfrm>
          <a:prstGeom prst="rect">
            <a:avLst/>
          </a:prstGeom>
        </p:spPr>
        <p:txBody>
          <a:bodyPr vert="horz" wrap="square" lIns="0" tIns="220345" rIns="0" bIns="0" rtlCol="0">
            <a:spAutoFit/>
          </a:bodyPr>
          <a:lstStyle>
            <a:lvl1pPr>
              <a:defRPr sz="3850" b="1" i="0">
                <a:solidFill>
                  <a:srgbClr val="253E5D"/>
                </a:solidFill>
                <a:latin typeface="Times New Roman"/>
                <a:ea typeface="+mj-ea"/>
                <a:cs typeface="Times New Roman"/>
              </a:defRPr>
            </a:lvl1pPr>
          </a:lstStyle>
          <a:p>
            <a:pPr marL="12700" marR="5080">
              <a:lnSpc>
                <a:spcPts val="5800"/>
              </a:lnSpc>
              <a:spcBef>
                <a:spcPts val="1735"/>
              </a:spcBef>
            </a:pPr>
            <a:r>
              <a:rPr lang="en-ZA" sz="6000" dirty="0">
                <a:solidFill>
                  <a:schemeClr val="tx2"/>
                </a:solidFill>
                <a:latin typeface="Aptos" panose="020B0004020202020204" pitchFamily="34" charset="0"/>
              </a:rPr>
              <a:t>PRELIMINARY ECONOMIC ASSESSMENT (PEA) RESOURCES &amp; LIFE OF MINE</a:t>
            </a:r>
          </a:p>
        </p:txBody>
      </p:sp>
      <p:sp>
        <p:nvSpPr>
          <p:cNvPr id="33" name="TextBox 32">
            <a:extLst>
              <a:ext uri="{FF2B5EF4-FFF2-40B4-BE49-F238E27FC236}">
                <a16:creationId xmlns:a16="http://schemas.microsoft.com/office/drawing/2014/main" id="{FDD2C5D0-050D-D776-837E-1812CBDAD8A2}"/>
              </a:ext>
            </a:extLst>
          </p:cNvPr>
          <p:cNvSpPr txBox="1"/>
          <p:nvPr/>
        </p:nvSpPr>
        <p:spPr>
          <a:xfrm>
            <a:off x="1002675" y="5710345"/>
            <a:ext cx="7174084" cy="3743076"/>
          </a:xfrm>
          <a:prstGeom prst="rect">
            <a:avLst/>
          </a:prstGeom>
          <a:noFill/>
        </p:spPr>
        <p:txBody>
          <a:bodyPr wrap="square" lIns="0" tIns="0" rIns="0" bIns="0">
            <a:spAutoFit/>
          </a:bodyPr>
          <a:lstStyle/>
          <a:p>
            <a:pPr marL="587375" marR="203200" indent="-342900">
              <a:lnSpc>
                <a:spcPct val="100699"/>
              </a:lnSpc>
              <a:spcBef>
                <a:spcPts val="985"/>
              </a:spcBef>
              <a:buFont typeface="Arial" panose="020B0604020202020204" pitchFamily="34" charset="0"/>
              <a:buChar char="•"/>
              <a:tabLst>
                <a:tab pos="420370" algn="l"/>
              </a:tabLst>
            </a:pPr>
            <a:r>
              <a:rPr lang="en-ZA" sz="2000" dirty="0">
                <a:solidFill>
                  <a:srgbClr val="4D4D4D"/>
                </a:solidFill>
                <a:latin typeface="Aptos" panose="020B0004020202020204" pitchFamily="34" charset="0"/>
                <a:cs typeface="Microsoft Sans Serif" panose="020B0604020202020204" pitchFamily="34" charset="0"/>
              </a:rPr>
              <a:t>PEA based on a JORC resource of 1.2 billion tonnes at 3.3% Total Heavy Minerals (THM) with associated high grade zircon.</a:t>
            </a:r>
          </a:p>
          <a:p>
            <a:pPr marL="587375" marR="203200" indent="-342900">
              <a:lnSpc>
                <a:spcPct val="100699"/>
              </a:lnSpc>
              <a:spcBef>
                <a:spcPts val="985"/>
              </a:spcBef>
              <a:buFont typeface="Arial" panose="020B0604020202020204" pitchFamily="34" charset="0"/>
              <a:buChar char="•"/>
              <a:tabLst>
                <a:tab pos="420370" algn="l"/>
              </a:tabLst>
            </a:pPr>
            <a:r>
              <a:rPr lang="en-ZA" sz="2000" b="1" dirty="0">
                <a:solidFill>
                  <a:srgbClr val="4D4D4D"/>
                </a:solidFill>
                <a:latin typeface="Aptos" panose="020B0004020202020204" pitchFamily="34" charset="0"/>
                <a:cs typeface="Microsoft Sans Serif" panose="020B0604020202020204" pitchFamily="34" charset="0"/>
              </a:rPr>
              <a:t>Contained Zircon = 3.8 million tonnes</a:t>
            </a:r>
          </a:p>
          <a:p>
            <a:pPr marL="587375" marR="203200" indent="-342900">
              <a:lnSpc>
                <a:spcPct val="100699"/>
              </a:lnSpc>
              <a:spcBef>
                <a:spcPts val="985"/>
              </a:spcBef>
              <a:buFont typeface="Arial" panose="020B0604020202020204" pitchFamily="34" charset="0"/>
              <a:buChar char="•"/>
              <a:tabLst>
                <a:tab pos="420370" algn="l"/>
              </a:tabLst>
            </a:pPr>
            <a:r>
              <a:rPr lang="en-ZA" sz="2000" b="1" dirty="0">
                <a:solidFill>
                  <a:srgbClr val="4D4D4D"/>
                </a:solidFill>
                <a:latin typeface="Aptos" panose="020B0004020202020204" pitchFamily="34" charset="0"/>
                <a:cs typeface="Microsoft Sans Serif" panose="020B0604020202020204" pitchFamily="34" charset="0"/>
              </a:rPr>
              <a:t>Contained Rutile = 2.9 million tonnes</a:t>
            </a:r>
          </a:p>
          <a:p>
            <a:pPr marL="587375" marR="203200" indent="-342900">
              <a:lnSpc>
                <a:spcPct val="100699"/>
              </a:lnSpc>
              <a:spcBef>
                <a:spcPts val="985"/>
              </a:spcBef>
              <a:buFont typeface="Arial" panose="020B0604020202020204" pitchFamily="34" charset="0"/>
              <a:buChar char="•"/>
              <a:tabLst>
                <a:tab pos="420370" algn="l"/>
              </a:tabLst>
            </a:pPr>
            <a:r>
              <a:rPr lang="en-ZA" sz="2000" dirty="0">
                <a:solidFill>
                  <a:srgbClr val="4D4D4D"/>
                </a:solidFill>
                <a:latin typeface="Aptos" panose="020B0004020202020204" pitchFamily="34" charset="0"/>
                <a:cs typeface="Microsoft Sans Serif" panose="020B0604020202020204" pitchFamily="34" charset="0"/>
              </a:rPr>
              <a:t>Highly attractive product suite - Zircon and rutile combined constitute 77% of annual revenue. </a:t>
            </a:r>
          </a:p>
          <a:p>
            <a:pPr marL="587375" marR="203200" indent="-342900">
              <a:lnSpc>
                <a:spcPct val="100699"/>
              </a:lnSpc>
              <a:spcBef>
                <a:spcPts val="985"/>
              </a:spcBef>
              <a:buFont typeface="Arial" panose="020B0604020202020204" pitchFamily="34" charset="0"/>
              <a:buChar char="•"/>
              <a:tabLst>
                <a:tab pos="420370" algn="l"/>
              </a:tabLst>
            </a:pPr>
            <a:r>
              <a:rPr lang="en-ZA" sz="2000" dirty="0">
                <a:solidFill>
                  <a:srgbClr val="4D4D4D"/>
                </a:solidFill>
                <a:latin typeface="Aptos" panose="020B0004020202020204" pitchFamily="34" charset="0"/>
                <a:cs typeface="Microsoft Sans Serif" panose="020B0604020202020204" pitchFamily="34" charset="0"/>
              </a:rPr>
              <a:t>Low-tech mining, no pre-strip of overburden. </a:t>
            </a:r>
          </a:p>
          <a:p>
            <a:pPr marL="587375" marR="203200" indent="-342900">
              <a:lnSpc>
                <a:spcPct val="100699"/>
              </a:lnSpc>
              <a:spcBef>
                <a:spcPts val="985"/>
              </a:spcBef>
              <a:buFont typeface="Arial" panose="020B0604020202020204" pitchFamily="34" charset="0"/>
              <a:buChar char="•"/>
              <a:tabLst>
                <a:tab pos="420370" algn="l"/>
              </a:tabLst>
            </a:pPr>
            <a:r>
              <a:rPr lang="en-ZA" sz="2000" dirty="0">
                <a:solidFill>
                  <a:srgbClr val="4D4D4D"/>
                </a:solidFill>
                <a:latin typeface="Aptos" panose="020B0004020202020204" pitchFamily="34" charset="0"/>
                <a:cs typeface="Microsoft Sans Serif" panose="020B0604020202020204" pitchFamily="34" charset="0"/>
              </a:rPr>
              <a:t>Standard industry processing flowsheet and mineral recoveries.</a:t>
            </a:r>
          </a:p>
        </p:txBody>
      </p:sp>
      <p:sp>
        <p:nvSpPr>
          <p:cNvPr id="35" name="TextBox 34">
            <a:extLst>
              <a:ext uri="{FF2B5EF4-FFF2-40B4-BE49-F238E27FC236}">
                <a16:creationId xmlns:a16="http://schemas.microsoft.com/office/drawing/2014/main" id="{4D989DDF-2DFC-8AD7-74CB-76667CD7F6BC}"/>
              </a:ext>
            </a:extLst>
          </p:cNvPr>
          <p:cNvSpPr txBox="1"/>
          <p:nvPr/>
        </p:nvSpPr>
        <p:spPr>
          <a:xfrm>
            <a:off x="1222664" y="3432500"/>
            <a:ext cx="6644510" cy="1908215"/>
          </a:xfrm>
          <a:prstGeom prst="rect">
            <a:avLst/>
          </a:prstGeom>
          <a:noFill/>
        </p:spPr>
        <p:txBody>
          <a:bodyPr wrap="square" lIns="0" tIns="0" rIns="0" bIns="0">
            <a:spAutoFit/>
          </a:bodyPr>
          <a:lstStyle/>
          <a:p>
            <a:pPr marL="244475">
              <a:spcBef>
                <a:spcPts val="600"/>
              </a:spcBef>
            </a:pPr>
            <a:r>
              <a:rPr lang="en-ZA" sz="3200" b="1" dirty="0">
                <a:solidFill>
                  <a:srgbClr val="1D405E"/>
                </a:solidFill>
                <a:latin typeface="Aptos SemiBold" panose="020B0004020202020204" pitchFamily="34" charset="0"/>
                <a:cs typeface="Microsoft Sans Serif" panose="020B0604020202020204" pitchFamily="34" charset="0"/>
              </a:rPr>
              <a:t>Tier 1 Resource supporting a </a:t>
            </a:r>
            <a:br>
              <a:rPr lang="en-ZA" sz="3200" b="1" dirty="0">
                <a:solidFill>
                  <a:srgbClr val="1D405E"/>
                </a:solidFill>
                <a:latin typeface="Aptos" panose="020B0004020202020204" pitchFamily="34" charset="0"/>
                <a:cs typeface="Microsoft Sans Serif" panose="020B0604020202020204" pitchFamily="34" charset="0"/>
              </a:rPr>
            </a:br>
            <a:r>
              <a:rPr lang="en-ZA" sz="5500" b="1" dirty="0">
                <a:solidFill>
                  <a:srgbClr val="1D405E"/>
                </a:solidFill>
                <a:latin typeface="Aptos" panose="020B0004020202020204" pitchFamily="34" charset="0"/>
                <a:cs typeface="Microsoft Sans Serif" panose="020B0604020202020204" pitchFamily="34" charset="0"/>
              </a:rPr>
              <a:t>27-year mine life</a:t>
            </a:r>
          </a:p>
          <a:p>
            <a:pPr marL="244475">
              <a:spcBef>
                <a:spcPts val="600"/>
              </a:spcBef>
            </a:pPr>
            <a:r>
              <a:rPr lang="en-ZA" sz="3200" b="1" dirty="0">
                <a:solidFill>
                  <a:srgbClr val="1D405E"/>
                </a:solidFill>
                <a:latin typeface="Aptos" panose="020B0004020202020204" pitchFamily="34" charset="0"/>
                <a:cs typeface="Microsoft Sans Serif" panose="020B0604020202020204" pitchFamily="34" charset="0"/>
              </a:rPr>
              <a:t>and creating over 500 direct jobs</a:t>
            </a:r>
            <a:endParaRPr lang="en-ZA" sz="3200" b="1" dirty="0">
              <a:latin typeface="Aptos" panose="020B0004020202020204" pitchFamily="34" charset="0"/>
              <a:cs typeface="Microsoft Sans Serif" panose="020B0604020202020204" pitchFamily="34" charset="0"/>
            </a:endParaRPr>
          </a:p>
        </p:txBody>
      </p:sp>
      <p:sp>
        <p:nvSpPr>
          <p:cNvPr id="61" name="object 14">
            <a:extLst>
              <a:ext uri="{FF2B5EF4-FFF2-40B4-BE49-F238E27FC236}">
                <a16:creationId xmlns:a16="http://schemas.microsoft.com/office/drawing/2014/main" id="{AD19E389-E1BB-22D5-F5EA-DED48CF8817A}"/>
              </a:ext>
            </a:extLst>
          </p:cNvPr>
          <p:cNvSpPr/>
          <p:nvPr/>
        </p:nvSpPr>
        <p:spPr>
          <a:xfrm>
            <a:off x="23109377" y="8376827"/>
            <a:ext cx="20955" cy="20955"/>
          </a:xfrm>
          <a:custGeom>
            <a:avLst/>
            <a:gdLst/>
            <a:ahLst/>
            <a:cxnLst/>
            <a:rect l="l" t="t" r="r" b="b"/>
            <a:pathLst>
              <a:path w="20954" h="20954">
                <a:moveTo>
                  <a:pt x="0" y="10470"/>
                </a:moveTo>
                <a:lnTo>
                  <a:pt x="3066" y="3066"/>
                </a:lnTo>
                <a:lnTo>
                  <a:pt x="10470" y="0"/>
                </a:lnTo>
                <a:lnTo>
                  <a:pt x="17874" y="3066"/>
                </a:lnTo>
                <a:lnTo>
                  <a:pt x="20941" y="10470"/>
                </a:lnTo>
                <a:lnTo>
                  <a:pt x="17874" y="17874"/>
                </a:lnTo>
                <a:lnTo>
                  <a:pt x="10470" y="20941"/>
                </a:lnTo>
                <a:lnTo>
                  <a:pt x="3066" y="17874"/>
                </a:lnTo>
                <a:lnTo>
                  <a:pt x="0" y="10470"/>
                </a:lnTo>
                <a:close/>
              </a:path>
            </a:pathLst>
          </a:custGeom>
          <a:solidFill>
            <a:srgbClr val="1D405E">
              <a:alpha val="50000"/>
            </a:srgbClr>
          </a:solidFill>
        </p:spPr>
        <p:txBody>
          <a:bodyPr wrap="square" lIns="0" tIns="0" rIns="0" bIns="0" rtlCol="0"/>
          <a:lstStyle/>
          <a:p>
            <a:endParaRPr/>
          </a:p>
        </p:txBody>
      </p:sp>
      <p:cxnSp>
        <p:nvCxnSpPr>
          <p:cNvPr id="87" name="Straight Connector 86">
            <a:extLst>
              <a:ext uri="{FF2B5EF4-FFF2-40B4-BE49-F238E27FC236}">
                <a16:creationId xmlns:a16="http://schemas.microsoft.com/office/drawing/2014/main" id="{F28E7B53-C015-7057-0980-066C24A72A59}"/>
              </a:ext>
            </a:extLst>
          </p:cNvPr>
          <p:cNvCxnSpPr>
            <a:cxnSpLocks/>
          </p:cNvCxnSpPr>
          <p:nvPr/>
        </p:nvCxnSpPr>
        <p:spPr>
          <a:xfrm>
            <a:off x="1482087" y="5609528"/>
            <a:ext cx="6385087"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F019B395-4464-57B0-3FF5-9381D9C76F4B}"/>
              </a:ext>
            </a:extLst>
          </p:cNvPr>
          <p:cNvCxnSpPr>
            <a:cxnSpLocks/>
          </p:cNvCxnSpPr>
          <p:nvPr/>
        </p:nvCxnSpPr>
        <p:spPr>
          <a:xfrm>
            <a:off x="1394127" y="3278029"/>
            <a:ext cx="56388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6" name="Oval 75">
            <a:extLst>
              <a:ext uri="{FF2B5EF4-FFF2-40B4-BE49-F238E27FC236}">
                <a16:creationId xmlns:a16="http://schemas.microsoft.com/office/drawing/2014/main" id="{BE15ED7C-C438-9DAB-3D99-EED56E6D56D5}"/>
              </a:ext>
            </a:extLst>
          </p:cNvPr>
          <p:cNvSpPr/>
          <p:nvPr/>
        </p:nvSpPr>
        <p:spPr>
          <a:xfrm>
            <a:off x="6924246" y="3180934"/>
            <a:ext cx="1173856" cy="1173856"/>
          </a:xfrm>
          <a:prstGeom prst="ellipse">
            <a:avLst/>
          </a:prstGeom>
          <a:solidFill>
            <a:schemeClr val="bg1"/>
          </a:solidFill>
          <a:ln>
            <a:noFill/>
          </a:ln>
          <a:effectLst>
            <a:outerShdw blurRad="121518" dist="59361" dir="2700000" algn="tl" rotWithShape="0">
              <a:prstClr val="black">
                <a:alpha val="9892"/>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2" name="Picture 81" descr="A blue and orange gradient pickaxe&#10;&#10;AI-generated content may be incorrect.">
            <a:extLst>
              <a:ext uri="{FF2B5EF4-FFF2-40B4-BE49-F238E27FC236}">
                <a16:creationId xmlns:a16="http://schemas.microsoft.com/office/drawing/2014/main" id="{74659C04-9D9E-BEF2-6AB9-707B9A3CDEB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114386" y="3377743"/>
            <a:ext cx="684970" cy="684970"/>
          </a:xfrm>
          <a:prstGeom prst="rect">
            <a:avLst/>
          </a:prstGeom>
        </p:spPr>
      </p:pic>
      <p:sp>
        <p:nvSpPr>
          <p:cNvPr id="11" name="Rectangle 10">
            <a:extLst>
              <a:ext uri="{FF2B5EF4-FFF2-40B4-BE49-F238E27FC236}">
                <a16:creationId xmlns:a16="http://schemas.microsoft.com/office/drawing/2014/main" id="{4EE9C5FD-31D5-96D9-FBC4-D4309DED97AB}"/>
              </a:ext>
            </a:extLst>
          </p:cNvPr>
          <p:cNvSpPr/>
          <p:nvPr/>
        </p:nvSpPr>
        <p:spPr>
          <a:xfrm>
            <a:off x="10799474" y="6696069"/>
            <a:ext cx="2694914" cy="3073406"/>
          </a:xfrm>
          <a:prstGeom prst="rect">
            <a:avLst/>
          </a:prstGeom>
          <a:solidFill>
            <a:schemeClr val="bg1"/>
          </a:solidFill>
          <a:ln w="12700">
            <a:noFill/>
          </a:ln>
          <a:effectLst>
            <a:outerShdw blurRad="257401" dist="38100" dir="2700000" algn="tl" rotWithShape="0">
              <a:prstClr val="black">
                <a:alpha val="1543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3" name="Group 142">
            <a:extLst>
              <a:ext uri="{FF2B5EF4-FFF2-40B4-BE49-F238E27FC236}">
                <a16:creationId xmlns:a16="http://schemas.microsoft.com/office/drawing/2014/main" id="{CF75046D-C01C-F71D-0D13-0F378E2A8D44}"/>
              </a:ext>
            </a:extLst>
          </p:cNvPr>
          <p:cNvGrpSpPr>
            <a:grpSpLocks noGrp="1" noUngrp="1" noRot="1" noMove="1" noResize="1"/>
          </p:cNvGrpSpPr>
          <p:nvPr/>
        </p:nvGrpSpPr>
        <p:grpSpPr>
          <a:xfrm>
            <a:off x="1440000" y="10531475"/>
            <a:ext cx="18713585" cy="609600"/>
            <a:chOff x="1440000" y="10531475"/>
            <a:chExt cx="18713585" cy="609600"/>
          </a:xfrm>
        </p:grpSpPr>
        <p:sp>
          <p:nvSpPr>
            <p:cNvPr id="131" name="Rectangle 130">
              <a:extLst>
                <a:ext uri="{FF2B5EF4-FFF2-40B4-BE49-F238E27FC236}">
                  <a16:creationId xmlns:a16="http://schemas.microsoft.com/office/drawing/2014/main" id="{DE5BE914-644E-E011-4AB7-FEB8F03DB054}"/>
                </a:ext>
              </a:extLst>
            </p:cNvPr>
            <p:cNvSpPr>
              <a:spLocks noGrp="1" noRot="1" noMove="1" noResize="1" noEditPoints="1" noAdjustHandles="1" noChangeArrowheads="1" noChangeShapeType="1"/>
            </p:cNvSpPr>
            <p:nvPr/>
          </p:nvSpPr>
          <p:spPr>
            <a:xfrm>
              <a:off x="18738850" y="10717264"/>
              <a:ext cx="1414735" cy="42381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2" name="object 3">
              <a:extLst>
                <a:ext uri="{FF2B5EF4-FFF2-40B4-BE49-F238E27FC236}">
                  <a16:creationId xmlns:a16="http://schemas.microsoft.com/office/drawing/2014/main" id="{81DEAA71-1CF3-E568-337D-EAF21534BFE3}"/>
                </a:ext>
              </a:extLst>
            </p:cNvPr>
            <p:cNvSpPr txBox="1">
              <a:spLocks noGrp="1" noRot="1" noMove="1" noResize="1" noEditPoints="1" noAdjustHandles="1" noChangeArrowheads="1" noChangeShapeType="1"/>
            </p:cNvSpPr>
            <p:nvPr/>
          </p:nvSpPr>
          <p:spPr>
            <a:xfrm>
              <a:off x="17488500" y="10770564"/>
              <a:ext cx="2131956" cy="294311"/>
            </a:xfrm>
            <a:prstGeom prst="rect">
              <a:avLst/>
            </a:prstGeom>
          </p:spPr>
          <p:txBody>
            <a:bodyPr vert="horz" wrap="square" lIns="0" tIns="17145" rIns="0" bIns="0" rtlCol="0">
              <a:spAutoFit/>
            </a:bodyPr>
            <a:lstStyle/>
            <a:p>
              <a:pPr marL="12700" algn="r">
                <a:lnSpc>
                  <a:spcPct val="100000"/>
                </a:lnSpc>
                <a:spcBef>
                  <a:spcPts val="135"/>
                </a:spcBef>
              </a:pPr>
              <a:r>
                <a:rPr lang="en-US" dirty="0">
                  <a:solidFill>
                    <a:srgbClr val="1D405E"/>
                  </a:solidFill>
                  <a:latin typeface="Aptos" panose="020B0004020202020204" pitchFamily="34" charset="0"/>
                  <a:cs typeface="Arial"/>
                </a:rPr>
                <a:t>page </a:t>
              </a:r>
              <a:r>
                <a:rPr dirty="0">
                  <a:solidFill>
                    <a:srgbClr val="1D405E"/>
                  </a:solidFill>
                  <a:latin typeface="Aptos" panose="020B0004020202020204" pitchFamily="34" charset="0"/>
                  <a:cs typeface="Arial"/>
                </a:rPr>
                <a:t> </a:t>
              </a:r>
              <a:fld id="{210BCA47-D570-ED45-BCF0-56D64CE712AF}" type="slidenum">
                <a:rPr lang="en-US" b="1" smtClean="0">
                  <a:solidFill>
                    <a:srgbClr val="1D405E"/>
                  </a:solidFill>
                  <a:latin typeface="Aptos" panose="020B0004020202020204" pitchFamily="34" charset="0"/>
                  <a:cs typeface="Arial"/>
                </a:rPr>
                <a:t>3</a:t>
              </a:fld>
              <a:endParaRPr b="1" dirty="0">
                <a:latin typeface="Aptos" panose="020B0004020202020204" pitchFamily="34" charset="0"/>
                <a:cs typeface="Arial"/>
              </a:endParaRPr>
            </a:p>
          </p:txBody>
        </p:sp>
        <p:cxnSp>
          <p:nvCxnSpPr>
            <p:cNvPr id="141" name="Straight Connector 140">
              <a:extLst>
                <a:ext uri="{FF2B5EF4-FFF2-40B4-BE49-F238E27FC236}">
                  <a16:creationId xmlns:a16="http://schemas.microsoft.com/office/drawing/2014/main" id="{D7682A25-2657-DA84-37F1-36341FD35D08}"/>
                </a:ext>
              </a:extLst>
            </p:cNvPr>
            <p:cNvCxnSpPr>
              <a:cxnSpLocks noGrp="1" noRot="1" noMove="1" noResize="1" noEditPoints="1" noAdjustHandles="1" noChangeArrowheads="1" noChangeShapeType="1"/>
            </p:cNvCxnSpPr>
            <p:nvPr/>
          </p:nvCxnSpPr>
          <p:spPr>
            <a:xfrm>
              <a:off x="1440000" y="10531475"/>
              <a:ext cx="15206642" cy="0"/>
            </a:xfrm>
            <a:prstGeom prst="line">
              <a:avLst/>
            </a:prstGeom>
            <a:ln>
              <a:gradFill>
                <a:gsLst>
                  <a:gs pos="26000">
                    <a:schemeClr val="bg1">
                      <a:lumMod val="85000"/>
                    </a:schemeClr>
                  </a:gs>
                  <a:gs pos="99000">
                    <a:schemeClr val="bg2">
                      <a:lumMod val="90000"/>
                      <a:alpha val="15171"/>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42" name="object 58">
              <a:extLst>
                <a:ext uri="{FF2B5EF4-FFF2-40B4-BE49-F238E27FC236}">
                  <a16:creationId xmlns:a16="http://schemas.microsoft.com/office/drawing/2014/main" id="{0146EDE2-4F04-C9FB-3D31-4A490866F15F}"/>
                </a:ext>
              </a:extLst>
            </p:cNvPr>
            <p:cNvSpPr txBox="1">
              <a:spLocks noGrp="1" noRot="1" noMove="1" noResize="1" noEditPoints="1" noAdjustHandles="1" noChangeArrowheads="1" noChangeShapeType="1"/>
            </p:cNvSpPr>
            <p:nvPr/>
          </p:nvSpPr>
          <p:spPr>
            <a:xfrm>
              <a:off x="1440000" y="10772167"/>
              <a:ext cx="7684134" cy="291105"/>
            </a:xfrm>
            <a:prstGeom prst="rect">
              <a:avLst/>
            </a:prstGeom>
          </p:spPr>
          <p:txBody>
            <a:bodyPr vert="horz" wrap="square" lIns="0" tIns="13970" rIns="0" bIns="0" rtlCol="0">
              <a:spAutoFit/>
            </a:bodyPr>
            <a:lstStyle>
              <a:defPPr>
                <a:defRPr kern="0"/>
              </a:defPPr>
            </a:lstStyle>
            <a:p>
              <a:pPr marL="12700">
                <a:spcBef>
                  <a:spcPts val="110"/>
                </a:spcBef>
              </a:pPr>
              <a:r>
                <a:rPr lang="en-ZA" b="1" dirty="0">
                  <a:solidFill>
                    <a:srgbClr val="1D3F5E"/>
                  </a:solidFill>
                  <a:latin typeface="Aptos" panose="020B0004020202020204" pitchFamily="34" charset="0"/>
                  <a:cs typeface="Times New Roman"/>
                </a:rPr>
                <a:t>CAPE ZIRCON   </a:t>
              </a:r>
              <a:r>
                <a:rPr lang="en-ZA" dirty="0">
                  <a:solidFill>
                    <a:schemeClr val="tx1">
                      <a:lumMod val="50000"/>
                      <a:lumOff val="50000"/>
                    </a:schemeClr>
                  </a:solidFill>
                  <a:latin typeface="Aptos" panose="020B0004020202020204" pitchFamily="34" charset="0"/>
                </a:rPr>
                <a:t>A world-class discovery…</a:t>
              </a:r>
            </a:p>
          </p:txBody>
        </p:sp>
      </p:grpSp>
      <p:graphicFrame>
        <p:nvGraphicFramePr>
          <p:cNvPr id="4" name="Chart 3">
            <a:extLst>
              <a:ext uri="{FF2B5EF4-FFF2-40B4-BE49-F238E27FC236}">
                <a16:creationId xmlns:a16="http://schemas.microsoft.com/office/drawing/2014/main" id="{02DD1BF7-F162-69EA-64C9-BC9D697534F0}"/>
              </a:ext>
            </a:extLst>
          </p:cNvPr>
          <p:cNvGraphicFramePr/>
          <p:nvPr>
            <p:extLst>
              <p:ext uri="{D42A27DB-BD31-4B8C-83A1-F6EECF244321}">
                <p14:modId xmlns:p14="http://schemas.microsoft.com/office/powerpoint/2010/main" val="1301461109"/>
              </p:ext>
            </p:extLst>
          </p:nvPr>
        </p:nvGraphicFramePr>
        <p:xfrm>
          <a:off x="7915924" y="3020150"/>
          <a:ext cx="5740786" cy="3450000"/>
        </p:xfrm>
        <a:graphic>
          <a:graphicData uri="http://schemas.openxmlformats.org/drawingml/2006/chart">
            <c:chart xmlns:c="http://schemas.openxmlformats.org/drawingml/2006/chart" xmlns:r="http://schemas.openxmlformats.org/officeDocument/2006/relationships" r:id="rId5"/>
          </a:graphicData>
        </a:graphic>
      </p:graphicFrame>
      <p:sp>
        <p:nvSpPr>
          <p:cNvPr id="2" name="Rectangle 1">
            <a:extLst>
              <a:ext uri="{FF2B5EF4-FFF2-40B4-BE49-F238E27FC236}">
                <a16:creationId xmlns:a16="http://schemas.microsoft.com/office/drawing/2014/main" id="{EF221CCE-883B-FAD3-8C0A-91BD9CAC6F20}"/>
              </a:ext>
            </a:extLst>
          </p:cNvPr>
          <p:cNvSpPr/>
          <p:nvPr/>
        </p:nvSpPr>
        <p:spPr>
          <a:xfrm>
            <a:off x="8303509" y="8052360"/>
            <a:ext cx="2319511" cy="1717114"/>
          </a:xfrm>
          <a:prstGeom prst="rect">
            <a:avLst/>
          </a:prstGeom>
          <a:solidFill>
            <a:schemeClr val="bg1"/>
          </a:solidFill>
          <a:ln w="12700">
            <a:noFill/>
          </a:ln>
          <a:effectLst>
            <a:outerShdw blurRad="257401" dist="38100" dir="2700000" algn="tl" rotWithShape="0">
              <a:prstClr val="black">
                <a:alpha val="1543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F2B39F72-A910-A865-C469-7F1768FFDDB3}"/>
              </a:ext>
            </a:extLst>
          </p:cNvPr>
          <p:cNvSpPr txBox="1"/>
          <p:nvPr/>
        </p:nvSpPr>
        <p:spPr>
          <a:xfrm>
            <a:off x="8427099" y="8192515"/>
            <a:ext cx="2485042" cy="1423467"/>
          </a:xfrm>
          <a:prstGeom prst="rect">
            <a:avLst/>
          </a:prstGeom>
          <a:noFill/>
        </p:spPr>
        <p:txBody>
          <a:bodyPr wrap="square">
            <a:spAutoFit/>
          </a:bodyPr>
          <a:lstStyle/>
          <a:p>
            <a:pPr algn="l" rtl="0" fontAlgn="ctr">
              <a:spcBef>
                <a:spcPts val="1500"/>
              </a:spcBef>
            </a:pPr>
            <a:r>
              <a:rPr lang="en-GB" b="1" kern="1200" dirty="0">
                <a:solidFill>
                  <a:srgbClr val="DC6132"/>
                </a:solidFill>
                <a:effectLst/>
                <a:latin typeface="Aptos ExtraBold" panose="020B0004020202020204" pitchFamily="34" charset="0"/>
                <a:cs typeface="Microsoft Sans Serif" panose="020B0604020202020204" pitchFamily="34" charset="0"/>
              </a:rPr>
              <a:t>MINING RATE</a:t>
            </a:r>
          </a:p>
          <a:p>
            <a:pPr algn="l" rtl="0" fontAlgn="ctr">
              <a:spcBef>
                <a:spcPts val="1500"/>
              </a:spcBef>
            </a:pPr>
            <a:r>
              <a:rPr lang="en-GB" sz="2800" b="1" kern="1200" dirty="0">
                <a:solidFill>
                  <a:srgbClr val="76685A">
                    <a:alpha val="65000"/>
                  </a:srgbClr>
                </a:solidFill>
                <a:latin typeface="Aptos" panose="020B0004020202020204" pitchFamily="34" charset="0"/>
                <a:ea typeface="Times New Roman"/>
                <a:cs typeface="Microsoft Sans Serif" panose="020B0604020202020204" pitchFamily="34" charset="0"/>
              </a:rPr>
              <a:t>2150</a:t>
            </a:r>
            <a:r>
              <a:rPr kumimoji="0" lang="en-GB" sz="2800" b="0" i="0" u="none" strike="noStrike" kern="1200" cap="none" spc="0" normalizeH="0" baseline="0" noProof="0" dirty="0">
                <a:ln>
                  <a:noFill/>
                </a:ln>
                <a:solidFill>
                  <a:srgbClr val="76685A">
                    <a:alpha val="65000"/>
                  </a:srgbClr>
                </a:solidFill>
                <a:effectLst/>
                <a:uLnTx/>
                <a:uFillTx/>
                <a:latin typeface="Aptos" panose="020B0004020202020204" pitchFamily="34" charset="0"/>
                <a:ea typeface="Times New Roman"/>
                <a:cs typeface="Microsoft Sans Serif" panose="020B0604020202020204" pitchFamily="34" charset="0"/>
              </a:rPr>
              <a:t> tonnes </a:t>
            </a:r>
            <a:br>
              <a:rPr kumimoji="0" lang="en-GB" sz="2800" b="0" i="0" u="none" strike="noStrike" kern="1200" cap="none" spc="0" normalizeH="0" baseline="0" noProof="0" dirty="0">
                <a:ln>
                  <a:noFill/>
                </a:ln>
                <a:solidFill>
                  <a:srgbClr val="76685A">
                    <a:alpha val="65000"/>
                  </a:srgbClr>
                </a:solidFill>
                <a:effectLst/>
                <a:uLnTx/>
                <a:uFillTx/>
                <a:latin typeface="Aptos" panose="020B0004020202020204" pitchFamily="34" charset="0"/>
                <a:ea typeface="Times New Roman"/>
                <a:cs typeface="Microsoft Sans Serif" panose="020B0604020202020204" pitchFamily="34" charset="0"/>
              </a:rPr>
            </a:br>
            <a:r>
              <a:rPr kumimoji="0" lang="en-GB" sz="2800" b="0" i="0" u="none" strike="noStrike" kern="1200" cap="none" spc="0" normalizeH="0" baseline="0" noProof="0" dirty="0">
                <a:ln>
                  <a:noFill/>
                </a:ln>
                <a:solidFill>
                  <a:srgbClr val="76685A">
                    <a:alpha val="65000"/>
                  </a:srgbClr>
                </a:solidFill>
                <a:effectLst/>
                <a:uLnTx/>
                <a:uFillTx/>
                <a:latin typeface="Aptos" panose="020B0004020202020204" pitchFamily="34" charset="0"/>
                <a:ea typeface="Times New Roman"/>
                <a:cs typeface="Microsoft Sans Serif" panose="020B0604020202020204" pitchFamily="34" charset="0"/>
              </a:rPr>
              <a:t>per hour</a:t>
            </a:r>
          </a:p>
        </p:txBody>
      </p:sp>
      <p:sp>
        <p:nvSpPr>
          <p:cNvPr id="5" name="Rectangle 4">
            <a:extLst>
              <a:ext uri="{FF2B5EF4-FFF2-40B4-BE49-F238E27FC236}">
                <a16:creationId xmlns:a16="http://schemas.microsoft.com/office/drawing/2014/main" id="{4526A2B6-A1CE-1333-5266-172C1BBD7029}"/>
              </a:ext>
            </a:extLst>
          </p:cNvPr>
          <p:cNvSpPr/>
          <p:nvPr/>
        </p:nvSpPr>
        <p:spPr>
          <a:xfrm>
            <a:off x="8303509" y="6702360"/>
            <a:ext cx="2319511" cy="1171859"/>
          </a:xfrm>
          <a:prstGeom prst="rect">
            <a:avLst/>
          </a:prstGeom>
          <a:solidFill>
            <a:schemeClr val="bg1"/>
          </a:solidFill>
          <a:ln w="12700">
            <a:noFill/>
          </a:ln>
          <a:effectLst>
            <a:outerShdw blurRad="257401" dist="38100" dir="2700000" algn="tl" rotWithShape="0">
              <a:prstClr val="black">
                <a:alpha val="1543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E71BAF6C-223F-9533-8C1B-758727188C08}"/>
              </a:ext>
            </a:extLst>
          </p:cNvPr>
          <p:cNvSpPr txBox="1"/>
          <p:nvPr/>
        </p:nvSpPr>
        <p:spPr>
          <a:xfrm>
            <a:off x="8440599" y="6787104"/>
            <a:ext cx="2195793" cy="992579"/>
          </a:xfrm>
          <a:prstGeom prst="rect">
            <a:avLst/>
          </a:prstGeom>
          <a:noFill/>
        </p:spPr>
        <p:txBody>
          <a:bodyPr wrap="square">
            <a:spAutoFit/>
          </a:bodyPr>
          <a:lstStyle/>
          <a:p>
            <a:pPr algn="l" rtl="0" fontAlgn="ctr">
              <a:spcBef>
                <a:spcPts val="1500"/>
              </a:spcBef>
            </a:pPr>
            <a:r>
              <a:rPr lang="en-GB" sz="1800" b="1" kern="1200" dirty="0">
                <a:solidFill>
                  <a:srgbClr val="DC6132"/>
                </a:solidFill>
                <a:effectLst/>
                <a:latin typeface="Aptos ExtraBold" panose="020B0004020202020204" pitchFamily="34" charset="0"/>
                <a:cs typeface="Microsoft Sans Serif" panose="020B0604020202020204" pitchFamily="34" charset="0"/>
              </a:rPr>
              <a:t>ORE MINED</a:t>
            </a:r>
          </a:p>
          <a:p>
            <a:pPr algn="l" rtl="0" fontAlgn="ctr">
              <a:spcBef>
                <a:spcPts val="1500"/>
              </a:spcBef>
            </a:pPr>
            <a:r>
              <a:rPr kumimoji="0" lang="en-GB" sz="2800" b="1" i="0" u="none" strike="noStrike" kern="1200" cap="none" spc="0" normalizeH="0" baseline="0" noProof="0" dirty="0">
                <a:ln>
                  <a:noFill/>
                </a:ln>
                <a:solidFill>
                  <a:srgbClr val="A1988E"/>
                </a:solidFill>
                <a:effectLst/>
                <a:uLnTx/>
                <a:uFillTx/>
                <a:latin typeface="Aptos" panose="020B0004020202020204" pitchFamily="34" charset="0"/>
                <a:ea typeface="Times New Roman"/>
                <a:cs typeface="Microsoft Sans Serif" panose="020B0604020202020204" pitchFamily="34" charset="0"/>
              </a:rPr>
              <a:t>16.2</a:t>
            </a:r>
            <a:r>
              <a:rPr kumimoji="0" lang="en-GB" sz="2800" b="0" i="0" u="none" strike="noStrike" kern="1200" cap="none" spc="0" normalizeH="0" baseline="0" noProof="0" dirty="0">
                <a:ln>
                  <a:noFill/>
                </a:ln>
                <a:solidFill>
                  <a:srgbClr val="A1988E"/>
                </a:solidFill>
                <a:effectLst/>
                <a:uLnTx/>
                <a:uFillTx/>
                <a:latin typeface="Aptos" panose="020B0004020202020204" pitchFamily="34" charset="0"/>
                <a:ea typeface="Times New Roman"/>
                <a:cs typeface="Microsoft Sans Serif" panose="020B0604020202020204" pitchFamily="34" charset="0"/>
              </a:rPr>
              <a:t> Mtpa </a:t>
            </a:r>
            <a:endParaRPr kumimoji="0" lang="en-GB" sz="1800" b="0" i="0" u="none" strike="noStrike" kern="1200" cap="none" spc="0" normalizeH="0" baseline="0" noProof="0" dirty="0">
              <a:ln>
                <a:noFill/>
              </a:ln>
              <a:solidFill>
                <a:srgbClr val="A1988E"/>
              </a:solidFill>
              <a:effectLst/>
              <a:uLnTx/>
              <a:uFillTx/>
              <a:latin typeface="Aptos" panose="020B0004020202020204" pitchFamily="34" charset="0"/>
              <a:ea typeface="Times New Roman"/>
              <a:cs typeface="Microsoft Sans Serif" panose="020B0604020202020204" pitchFamily="34" charset="0"/>
            </a:endParaRPr>
          </a:p>
        </p:txBody>
      </p:sp>
      <p:sp>
        <p:nvSpPr>
          <p:cNvPr id="9" name="TextBox 8">
            <a:extLst>
              <a:ext uri="{FF2B5EF4-FFF2-40B4-BE49-F238E27FC236}">
                <a16:creationId xmlns:a16="http://schemas.microsoft.com/office/drawing/2014/main" id="{F617C572-7EC7-09EE-72DD-DFF422205E38}"/>
              </a:ext>
            </a:extLst>
          </p:cNvPr>
          <p:cNvSpPr txBox="1"/>
          <p:nvPr/>
        </p:nvSpPr>
        <p:spPr>
          <a:xfrm>
            <a:off x="10803338" y="6764846"/>
            <a:ext cx="3134912" cy="2546851"/>
          </a:xfrm>
          <a:custGeom>
            <a:avLst/>
            <a:gdLst>
              <a:gd name="connsiteX0" fmla="*/ 0 w 3204723"/>
              <a:gd name="connsiteY0" fmla="*/ 0 h 4185761"/>
              <a:gd name="connsiteX1" fmla="*/ 3204723 w 3204723"/>
              <a:gd name="connsiteY1" fmla="*/ 0 h 4185761"/>
              <a:gd name="connsiteX2" fmla="*/ 3204723 w 3204723"/>
              <a:gd name="connsiteY2" fmla="*/ 4185761 h 4185761"/>
              <a:gd name="connsiteX3" fmla="*/ 0 w 3204723"/>
              <a:gd name="connsiteY3" fmla="*/ 4185761 h 4185761"/>
              <a:gd name="connsiteX4" fmla="*/ 0 w 3204723"/>
              <a:gd name="connsiteY4" fmla="*/ 0 h 4185761"/>
              <a:gd name="connsiteX0" fmla="*/ 0 w 5356252"/>
              <a:gd name="connsiteY0" fmla="*/ 0 h 4185761"/>
              <a:gd name="connsiteX1" fmla="*/ 3204723 w 5356252"/>
              <a:gd name="connsiteY1" fmla="*/ 0 h 4185761"/>
              <a:gd name="connsiteX2" fmla="*/ 5356252 w 5356252"/>
              <a:gd name="connsiteY2" fmla="*/ 4105079 h 4185761"/>
              <a:gd name="connsiteX3" fmla="*/ 0 w 5356252"/>
              <a:gd name="connsiteY3" fmla="*/ 4185761 h 4185761"/>
              <a:gd name="connsiteX4" fmla="*/ 0 w 5356252"/>
              <a:gd name="connsiteY4" fmla="*/ 0 h 4185761"/>
              <a:gd name="connsiteX0" fmla="*/ 0 w 5356252"/>
              <a:gd name="connsiteY0" fmla="*/ 0 h 4185761"/>
              <a:gd name="connsiteX1" fmla="*/ 2760970 w 5356252"/>
              <a:gd name="connsiteY1" fmla="*/ 0 h 4185761"/>
              <a:gd name="connsiteX2" fmla="*/ 5356252 w 5356252"/>
              <a:gd name="connsiteY2" fmla="*/ 4105079 h 4185761"/>
              <a:gd name="connsiteX3" fmla="*/ 0 w 5356252"/>
              <a:gd name="connsiteY3" fmla="*/ 4185761 h 4185761"/>
              <a:gd name="connsiteX4" fmla="*/ 0 w 5356252"/>
              <a:gd name="connsiteY4" fmla="*/ 0 h 4185761"/>
              <a:gd name="connsiteX0" fmla="*/ 0 w 5356252"/>
              <a:gd name="connsiteY0" fmla="*/ 0 h 4105079"/>
              <a:gd name="connsiteX1" fmla="*/ 2760970 w 5356252"/>
              <a:gd name="connsiteY1" fmla="*/ 0 h 4105079"/>
              <a:gd name="connsiteX2" fmla="*/ 5356252 w 5356252"/>
              <a:gd name="connsiteY2" fmla="*/ 4105079 h 4105079"/>
              <a:gd name="connsiteX3" fmla="*/ 0 w 5356252"/>
              <a:gd name="connsiteY3" fmla="*/ 4064737 h 4105079"/>
              <a:gd name="connsiteX4" fmla="*/ 0 w 5356252"/>
              <a:gd name="connsiteY4" fmla="*/ 0 h 4105079"/>
              <a:gd name="connsiteX0" fmla="*/ 13447 w 5369699"/>
              <a:gd name="connsiteY0" fmla="*/ 0 h 4105079"/>
              <a:gd name="connsiteX1" fmla="*/ 2774417 w 5369699"/>
              <a:gd name="connsiteY1" fmla="*/ 0 h 4105079"/>
              <a:gd name="connsiteX2" fmla="*/ 5369699 w 5369699"/>
              <a:gd name="connsiteY2" fmla="*/ 4105079 h 4105079"/>
              <a:gd name="connsiteX3" fmla="*/ 0 w 5369699"/>
              <a:gd name="connsiteY3" fmla="*/ 3647878 h 4105079"/>
              <a:gd name="connsiteX4" fmla="*/ 13447 w 5369699"/>
              <a:gd name="connsiteY4" fmla="*/ 0 h 4105079"/>
              <a:gd name="connsiteX0" fmla="*/ 13447 w 5100758"/>
              <a:gd name="connsiteY0" fmla="*/ 0 h 3647879"/>
              <a:gd name="connsiteX1" fmla="*/ 2774417 w 5100758"/>
              <a:gd name="connsiteY1" fmla="*/ 0 h 3647879"/>
              <a:gd name="connsiteX2" fmla="*/ 5100758 w 5100758"/>
              <a:gd name="connsiteY2" fmla="*/ 3647879 h 3647879"/>
              <a:gd name="connsiteX3" fmla="*/ 0 w 5100758"/>
              <a:gd name="connsiteY3" fmla="*/ 3647878 h 3647879"/>
              <a:gd name="connsiteX4" fmla="*/ 13447 w 5100758"/>
              <a:gd name="connsiteY4" fmla="*/ 0 h 3647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0758" h="3647879">
                <a:moveTo>
                  <a:pt x="13447" y="0"/>
                </a:moveTo>
                <a:lnTo>
                  <a:pt x="2774417" y="0"/>
                </a:lnTo>
                <a:lnTo>
                  <a:pt x="5100758" y="3647879"/>
                </a:lnTo>
                <a:lnTo>
                  <a:pt x="0" y="3647878"/>
                </a:lnTo>
                <a:cubicBezTo>
                  <a:pt x="4482" y="2431919"/>
                  <a:pt x="8965" y="1215959"/>
                  <a:pt x="13447" y="0"/>
                </a:cubicBezTo>
                <a:close/>
              </a:path>
            </a:pathLst>
          </a:custGeom>
          <a:noFill/>
        </p:spPr>
        <p:txBody>
          <a:bodyPr wrap="square">
            <a:spAutoFit/>
          </a:bodyPr>
          <a:lstStyle/>
          <a:p>
            <a:pPr marL="0" marR="0" lvl="0" indent="0" algn="l" defTabSz="457200" rtl="0" eaLnBrk="1" fontAlgn="auto" latinLnBrk="0" hangingPunct="1">
              <a:lnSpc>
                <a:spcPct val="100000"/>
              </a:lnSpc>
              <a:spcBef>
                <a:spcPts val="1500"/>
              </a:spcBef>
              <a:spcAft>
                <a:spcPts val="0"/>
              </a:spcAft>
              <a:buClr>
                <a:schemeClr val="accent3"/>
              </a:buClr>
              <a:buSzTx/>
              <a:buFontTx/>
              <a:buNone/>
              <a:tabLst/>
              <a:defRPr/>
            </a:pPr>
            <a:r>
              <a:rPr lang="en-ZA" sz="1800" b="1" dirty="0">
                <a:solidFill>
                  <a:srgbClr val="DC6132"/>
                </a:solidFill>
                <a:effectLst/>
                <a:latin typeface="Aptos ExtraBold" panose="020B0004020202020204" pitchFamily="34" charset="0"/>
                <a:ea typeface="Times New Roman"/>
                <a:cs typeface="Microsoft Sans Serif" panose="020B0604020202020204" pitchFamily="34" charset="0"/>
              </a:rPr>
              <a:t>ANNUAL PRODUCTION</a:t>
            </a:r>
          </a:p>
          <a:p>
            <a:pPr lvl="1" algn="l" defTabSz="457200" rtl="0">
              <a:spcBef>
                <a:spcPts val="1500"/>
              </a:spcBef>
              <a:buClr>
                <a:srgbClr val="A1988E"/>
              </a:buClr>
              <a:buSzPct val="95000"/>
              <a:defRPr/>
            </a:pPr>
            <a:r>
              <a:rPr lang="en-GB" sz="2200" b="1" dirty="0">
                <a:solidFill>
                  <a:srgbClr val="A1988E"/>
                </a:solidFill>
                <a:latin typeface="Aptos" panose="020B0004020202020204" pitchFamily="34" charset="0"/>
                <a:ea typeface="ＭＳ Ｐゴシック" pitchFamily="34" charset="-128"/>
                <a:cs typeface="Microsoft Sans Serif" panose="020B0604020202020204" pitchFamily="34" charset="0"/>
              </a:rPr>
              <a:t>382 </a:t>
            </a:r>
            <a:r>
              <a:rPr lang="en-GB" sz="2200" b="1" dirty="0" err="1">
                <a:solidFill>
                  <a:srgbClr val="A1988E"/>
                </a:solidFill>
                <a:latin typeface="Aptos" panose="020B0004020202020204" pitchFamily="34" charset="0"/>
                <a:ea typeface="ＭＳ Ｐゴシック" pitchFamily="34" charset="-128"/>
                <a:cs typeface="Microsoft Sans Serif" panose="020B0604020202020204" pitchFamily="34" charset="0"/>
              </a:rPr>
              <a:t>ktpa</a:t>
            </a:r>
            <a:r>
              <a:rPr lang="en-GB" sz="2200" b="1" dirty="0">
                <a:solidFill>
                  <a:srgbClr val="A1988E"/>
                </a:solidFill>
                <a:latin typeface="Aptos" panose="020B0004020202020204" pitchFamily="34" charset="0"/>
                <a:ea typeface="ＭＳ Ｐゴシック" pitchFamily="34" charset="-128"/>
                <a:cs typeface="Microsoft Sans Serif" panose="020B0604020202020204" pitchFamily="34" charset="0"/>
              </a:rPr>
              <a:t> HMC</a:t>
            </a:r>
          </a:p>
          <a:p>
            <a:pPr lvl="1" algn="l" defTabSz="457200" rtl="0">
              <a:spcBef>
                <a:spcPts val="1500"/>
              </a:spcBef>
              <a:buClr>
                <a:srgbClr val="A1988E"/>
              </a:buClr>
              <a:buSzPct val="95000"/>
              <a:defRPr/>
            </a:pPr>
            <a:r>
              <a:rPr lang="en-GB" sz="2200" b="1" dirty="0">
                <a:solidFill>
                  <a:srgbClr val="A1988E"/>
                </a:solidFill>
                <a:latin typeface="Aptos" panose="020B0004020202020204" pitchFamily="34" charset="0"/>
                <a:ea typeface="ＭＳ Ｐゴシック" pitchFamily="34" charset="-128"/>
                <a:cs typeface="Microsoft Sans Serif" panose="020B0604020202020204" pitchFamily="34" charset="0"/>
              </a:rPr>
              <a:t>253 </a:t>
            </a:r>
            <a:r>
              <a:rPr lang="en-GB" sz="2200" b="1" dirty="0" err="1">
                <a:solidFill>
                  <a:srgbClr val="A1988E"/>
                </a:solidFill>
                <a:latin typeface="Aptos" panose="020B0004020202020204" pitchFamily="34" charset="0"/>
                <a:ea typeface="ＭＳ Ｐゴシック" pitchFamily="34" charset="-128"/>
                <a:cs typeface="Microsoft Sans Serif" panose="020B0604020202020204" pitchFamily="34" charset="0"/>
              </a:rPr>
              <a:t>ktpa</a:t>
            </a:r>
            <a:r>
              <a:rPr lang="en-GB" sz="2200" b="1" dirty="0">
                <a:solidFill>
                  <a:srgbClr val="A1988E"/>
                </a:solidFill>
                <a:latin typeface="Aptos" panose="020B0004020202020204" pitchFamily="34" charset="0"/>
                <a:ea typeface="ＭＳ Ｐゴシック" pitchFamily="34" charset="-128"/>
                <a:cs typeface="Microsoft Sans Serif" panose="020B0604020202020204" pitchFamily="34" charset="0"/>
              </a:rPr>
              <a:t> mag-cons </a:t>
            </a:r>
            <a:br>
              <a:rPr lang="en-GB" sz="2800" dirty="0">
                <a:solidFill>
                  <a:srgbClr val="A1988E"/>
                </a:solidFill>
                <a:latin typeface="Aptos" panose="020B0004020202020204" pitchFamily="34" charset="0"/>
                <a:ea typeface="ＭＳ Ｐゴシック" pitchFamily="34" charset="-128"/>
                <a:cs typeface="Microsoft Sans Serif" panose="020B0604020202020204" pitchFamily="34" charset="0"/>
              </a:rPr>
            </a:br>
            <a:r>
              <a:rPr lang="en-GB" sz="1600" dirty="0">
                <a:solidFill>
                  <a:srgbClr val="A1988E"/>
                </a:solidFill>
                <a:latin typeface="Aptos" panose="020B0004020202020204" pitchFamily="34" charset="0"/>
                <a:ea typeface="ＭＳ Ｐゴシック" pitchFamily="34" charset="-128"/>
                <a:cs typeface="Microsoft Sans Serif" panose="020B0604020202020204" pitchFamily="34" charset="0"/>
              </a:rPr>
              <a:t>(crude </a:t>
            </a:r>
            <a:r>
              <a:rPr lang="en-GB" sz="1600" dirty="0" err="1">
                <a:solidFill>
                  <a:srgbClr val="A1988E"/>
                </a:solidFill>
                <a:latin typeface="Aptos" panose="020B0004020202020204" pitchFamily="34" charset="0"/>
                <a:ea typeface="ＭＳ Ｐゴシック" pitchFamily="34" charset="-128"/>
                <a:cs typeface="Microsoft Sans Serif" panose="020B0604020202020204" pitchFamily="34" charset="0"/>
              </a:rPr>
              <a:t>sulfate</a:t>
            </a:r>
            <a:r>
              <a:rPr lang="en-GB" sz="1600" dirty="0">
                <a:solidFill>
                  <a:srgbClr val="A1988E"/>
                </a:solidFill>
                <a:latin typeface="Aptos" panose="020B0004020202020204" pitchFamily="34" charset="0"/>
                <a:ea typeface="ＭＳ Ｐゴシック" pitchFamily="34" charset="-128"/>
                <a:cs typeface="Microsoft Sans Serif" panose="020B0604020202020204" pitchFamily="34" charset="0"/>
              </a:rPr>
              <a:t> ilmenite)</a:t>
            </a:r>
          </a:p>
          <a:p>
            <a:pPr lvl="1" algn="l" defTabSz="457200" rtl="0">
              <a:spcBef>
                <a:spcPts val="1500"/>
              </a:spcBef>
              <a:buClr>
                <a:srgbClr val="A1988E"/>
              </a:buClr>
              <a:buSzPct val="95000"/>
              <a:defRPr/>
            </a:pPr>
            <a:r>
              <a:rPr lang="en-GB" sz="2200" b="1" dirty="0">
                <a:solidFill>
                  <a:srgbClr val="A1988E"/>
                </a:solidFill>
                <a:latin typeface="Aptos" panose="020B0004020202020204" pitchFamily="34" charset="0"/>
                <a:ea typeface="ＭＳ Ｐゴシック" pitchFamily="34" charset="-128"/>
                <a:cs typeface="Microsoft Sans Serif" panose="020B0604020202020204" pitchFamily="34" charset="0"/>
              </a:rPr>
              <a:t>129 </a:t>
            </a:r>
            <a:r>
              <a:rPr lang="en-GB" sz="2200" b="1" dirty="0" err="1">
                <a:solidFill>
                  <a:srgbClr val="A1988E"/>
                </a:solidFill>
                <a:latin typeface="Aptos" panose="020B0004020202020204" pitchFamily="34" charset="0"/>
                <a:ea typeface="ＭＳ Ｐゴシック" pitchFamily="34" charset="-128"/>
                <a:cs typeface="Microsoft Sans Serif" panose="020B0604020202020204" pitchFamily="34" charset="0"/>
              </a:rPr>
              <a:t>ktpa</a:t>
            </a:r>
            <a:r>
              <a:rPr lang="en-GB" sz="2200" b="1" dirty="0">
                <a:solidFill>
                  <a:srgbClr val="A1988E"/>
                </a:solidFill>
                <a:latin typeface="Aptos" panose="020B0004020202020204" pitchFamily="34" charset="0"/>
                <a:ea typeface="ＭＳ Ｐゴシック" pitchFamily="34" charset="-128"/>
                <a:cs typeface="Microsoft Sans Serif" panose="020B0604020202020204" pitchFamily="34" charset="0"/>
              </a:rPr>
              <a:t> non-mag concentrate</a:t>
            </a:r>
          </a:p>
        </p:txBody>
      </p:sp>
      <p:pic>
        <p:nvPicPr>
          <p:cNvPr id="6" name="Picture 5">
            <a:extLst>
              <a:ext uri="{FF2B5EF4-FFF2-40B4-BE49-F238E27FC236}">
                <a16:creationId xmlns:a16="http://schemas.microsoft.com/office/drawing/2014/main" id="{74CE7508-12D0-AD70-5FEE-326CDF31658F}"/>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14674" y="10547953"/>
            <a:ext cx="1021704" cy="593122"/>
          </a:xfrm>
          <a:prstGeom prst="rect">
            <a:avLst/>
          </a:prstGeom>
          <a:noFill/>
          <a:ln>
            <a:noFill/>
          </a:ln>
        </p:spPr>
      </p:pic>
      <p:pic>
        <p:nvPicPr>
          <p:cNvPr id="144" name="Regional map" descr="map.png"/>
          <p:cNvPicPr>
            <a:picLocks noChangeAspect="1"/>
          </p:cNvPicPr>
          <p:nvPr/>
        </p:nvPicPr>
        <p:blipFill>
          <a:blip r:embed="rId7"/>
          <a:stretch>
            <a:fillRect/>
          </a:stretch>
        </p:blipFill>
        <p:spPr>
          <a:xfrm>
            <a:off x="13830000" y="1950000"/>
            <a:ext cx="6173516" cy="8450000"/>
          </a:xfrm>
          <a:prstGeom prst="rect">
            <a:avLst/>
          </a:prstGeom>
        </p:spPr>
      </p:pic>
    </p:spTree>
    <p:extLst>
      <p:ext uri="{BB962C8B-B14F-4D97-AF65-F5344CB8AC3E}">
        <p14:creationId xmlns:p14="http://schemas.microsoft.com/office/powerpoint/2010/main" val="517720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E5CB17-B515-3559-84BC-A30123587920}"/>
            </a:ext>
          </a:extLst>
        </p:cNvPr>
        <p:cNvGrpSpPr/>
        <p:nvPr/>
      </p:nvGrpSpPr>
      <p:grpSpPr>
        <a:xfrm>
          <a:off x="0" y="0"/>
          <a:ext cx="0" cy="0"/>
          <a:chOff x="0" y="0"/>
          <a:chExt cx="0" cy="0"/>
        </a:xfrm>
      </p:grpSpPr>
      <p:pic>
        <p:nvPicPr>
          <p:cNvPr id="32" name="Picture 31">
            <a:extLst>
              <a:ext uri="{FF2B5EF4-FFF2-40B4-BE49-F238E27FC236}">
                <a16:creationId xmlns:a16="http://schemas.microsoft.com/office/drawing/2014/main" id="{E2BA26D0-3305-4F06-F3DB-E97384FA0972}"/>
              </a:ext>
            </a:extLst>
          </p:cNvPr>
          <p:cNvPicPr>
            <a:picLocks noChangeAspect="1"/>
          </p:cNvPicPr>
          <p:nvPr/>
        </p:nvPicPr>
        <p:blipFill>
          <a:blip r:embed="rId3" cstate="screen">
            <a:extLst>
              <a:ext uri="{28A0092B-C50C-407E-A947-70E740481C1C}">
                <a14:useLocalDpi xmlns:a14="http://schemas.microsoft.com/office/drawing/2010/main"/>
              </a:ext>
            </a:extLst>
          </a:blip>
          <a:srcRect r="-5053"/>
          <a:stretch>
            <a:fillRect/>
          </a:stretch>
        </p:blipFill>
        <p:spPr>
          <a:xfrm flipH="1">
            <a:off x="8227939" y="-1"/>
            <a:ext cx="11862711" cy="11317774"/>
          </a:xfrm>
          <a:prstGeom prst="rect">
            <a:avLst/>
          </a:prstGeom>
        </p:spPr>
      </p:pic>
      <p:sp>
        <p:nvSpPr>
          <p:cNvPr id="33" name="Snip Single Corner of Rectangle 132">
            <a:extLst>
              <a:ext uri="{FF2B5EF4-FFF2-40B4-BE49-F238E27FC236}">
                <a16:creationId xmlns:a16="http://schemas.microsoft.com/office/drawing/2014/main" id="{E25825F0-8275-80E9-BC46-4A5E8972E035}"/>
              </a:ext>
            </a:extLst>
          </p:cNvPr>
          <p:cNvSpPr/>
          <p:nvPr/>
        </p:nvSpPr>
        <p:spPr>
          <a:xfrm rot="10800000" flipH="1">
            <a:off x="6366116" y="0"/>
            <a:ext cx="11153534" cy="11353765"/>
          </a:xfrm>
          <a:custGeom>
            <a:avLst/>
            <a:gdLst>
              <a:gd name="connsiteX0" fmla="*/ 0 w 10209629"/>
              <a:gd name="connsiteY0" fmla="*/ 0 h 11266884"/>
              <a:gd name="connsiteX1" fmla="*/ 8507990 w 10209629"/>
              <a:gd name="connsiteY1" fmla="*/ 0 h 11266884"/>
              <a:gd name="connsiteX2" fmla="*/ 10209629 w 10209629"/>
              <a:gd name="connsiteY2" fmla="*/ 1701639 h 11266884"/>
              <a:gd name="connsiteX3" fmla="*/ 10209629 w 10209629"/>
              <a:gd name="connsiteY3" fmla="*/ 11266884 h 11266884"/>
              <a:gd name="connsiteX4" fmla="*/ 0 w 10209629"/>
              <a:gd name="connsiteY4" fmla="*/ 11266884 h 11266884"/>
              <a:gd name="connsiteX5" fmla="*/ 0 w 10209629"/>
              <a:gd name="connsiteY5" fmla="*/ 0 h 11266884"/>
              <a:gd name="connsiteX0" fmla="*/ 0 w 20047895"/>
              <a:gd name="connsiteY0" fmla="*/ 16934 h 11266884"/>
              <a:gd name="connsiteX1" fmla="*/ 18346256 w 20047895"/>
              <a:gd name="connsiteY1" fmla="*/ 0 h 11266884"/>
              <a:gd name="connsiteX2" fmla="*/ 20047895 w 20047895"/>
              <a:gd name="connsiteY2" fmla="*/ 1701639 h 11266884"/>
              <a:gd name="connsiteX3" fmla="*/ 20047895 w 20047895"/>
              <a:gd name="connsiteY3" fmla="*/ 11266884 h 11266884"/>
              <a:gd name="connsiteX4" fmla="*/ 9838266 w 20047895"/>
              <a:gd name="connsiteY4" fmla="*/ 11266884 h 11266884"/>
              <a:gd name="connsiteX5" fmla="*/ 0 w 20047895"/>
              <a:gd name="connsiteY5" fmla="*/ 16934 h 11266884"/>
              <a:gd name="connsiteX0" fmla="*/ 1 w 20047896"/>
              <a:gd name="connsiteY0" fmla="*/ 16934 h 11317684"/>
              <a:gd name="connsiteX1" fmla="*/ 18346257 w 20047896"/>
              <a:gd name="connsiteY1" fmla="*/ 0 h 11317684"/>
              <a:gd name="connsiteX2" fmla="*/ 20047896 w 20047896"/>
              <a:gd name="connsiteY2" fmla="*/ 1701639 h 11317684"/>
              <a:gd name="connsiteX3" fmla="*/ 20047896 w 20047896"/>
              <a:gd name="connsiteY3" fmla="*/ 11266884 h 11317684"/>
              <a:gd name="connsiteX4" fmla="*/ 0 w 20047896"/>
              <a:gd name="connsiteY4" fmla="*/ 11317684 h 11317684"/>
              <a:gd name="connsiteX5" fmla="*/ 1 w 20047896"/>
              <a:gd name="connsiteY5" fmla="*/ 16934 h 11317684"/>
              <a:gd name="connsiteX0" fmla="*/ 1 w 20098696"/>
              <a:gd name="connsiteY0" fmla="*/ 16934 h 11317684"/>
              <a:gd name="connsiteX1" fmla="*/ 18346257 w 20098696"/>
              <a:gd name="connsiteY1" fmla="*/ 0 h 11317684"/>
              <a:gd name="connsiteX2" fmla="*/ 20098696 w 20098696"/>
              <a:gd name="connsiteY2" fmla="*/ 11252039 h 11317684"/>
              <a:gd name="connsiteX3" fmla="*/ 20047896 w 20098696"/>
              <a:gd name="connsiteY3" fmla="*/ 11266884 h 11317684"/>
              <a:gd name="connsiteX4" fmla="*/ 0 w 20098696"/>
              <a:gd name="connsiteY4" fmla="*/ 11317684 h 11317684"/>
              <a:gd name="connsiteX5" fmla="*/ 1 w 20098696"/>
              <a:gd name="connsiteY5" fmla="*/ 16934 h 11317684"/>
              <a:gd name="connsiteX0" fmla="*/ 1 w 20098696"/>
              <a:gd name="connsiteY0" fmla="*/ 1 h 11300751"/>
              <a:gd name="connsiteX1" fmla="*/ 7475056 w 20098696"/>
              <a:gd name="connsiteY1" fmla="*/ 0 h 11300751"/>
              <a:gd name="connsiteX2" fmla="*/ 20098696 w 20098696"/>
              <a:gd name="connsiteY2" fmla="*/ 11235106 h 11300751"/>
              <a:gd name="connsiteX3" fmla="*/ 20047896 w 20098696"/>
              <a:gd name="connsiteY3" fmla="*/ 11249951 h 11300751"/>
              <a:gd name="connsiteX4" fmla="*/ 0 w 20098696"/>
              <a:gd name="connsiteY4" fmla="*/ 11300751 h 11300751"/>
              <a:gd name="connsiteX5" fmla="*/ 1 w 20098696"/>
              <a:gd name="connsiteY5" fmla="*/ 1 h 11300751"/>
              <a:gd name="connsiteX0" fmla="*/ 1 w 20098696"/>
              <a:gd name="connsiteY0" fmla="*/ 1 h 11300751"/>
              <a:gd name="connsiteX1" fmla="*/ 7475056 w 20098696"/>
              <a:gd name="connsiteY1" fmla="*/ 0 h 11300751"/>
              <a:gd name="connsiteX2" fmla="*/ 20098696 w 20098696"/>
              <a:gd name="connsiteY2" fmla="*/ 11235106 h 11300751"/>
              <a:gd name="connsiteX3" fmla="*/ 10768430 w 20098696"/>
              <a:gd name="connsiteY3" fmla="*/ 11283817 h 11300751"/>
              <a:gd name="connsiteX4" fmla="*/ 0 w 20098696"/>
              <a:gd name="connsiteY4" fmla="*/ 11300751 h 11300751"/>
              <a:gd name="connsiteX5" fmla="*/ 1 w 20098696"/>
              <a:gd name="connsiteY5" fmla="*/ 1 h 11300751"/>
              <a:gd name="connsiteX0" fmla="*/ 1 w 10785362"/>
              <a:gd name="connsiteY0" fmla="*/ 1 h 11300751"/>
              <a:gd name="connsiteX1" fmla="*/ 7475056 w 10785362"/>
              <a:gd name="connsiteY1" fmla="*/ 0 h 11300751"/>
              <a:gd name="connsiteX2" fmla="*/ 10785362 w 10785362"/>
              <a:gd name="connsiteY2" fmla="*/ 11268973 h 11300751"/>
              <a:gd name="connsiteX3" fmla="*/ 10768430 w 10785362"/>
              <a:gd name="connsiteY3" fmla="*/ 11283817 h 11300751"/>
              <a:gd name="connsiteX4" fmla="*/ 0 w 10785362"/>
              <a:gd name="connsiteY4" fmla="*/ 11300751 h 11300751"/>
              <a:gd name="connsiteX5" fmla="*/ 1 w 10785362"/>
              <a:gd name="connsiteY5" fmla="*/ 1 h 11300751"/>
              <a:gd name="connsiteX0" fmla="*/ 1 w 10785362"/>
              <a:gd name="connsiteY0" fmla="*/ 33867 h 11334617"/>
              <a:gd name="connsiteX1" fmla="*/ 4020656 w 10785362"/>
              <a:gd name="connsiteY1" fmla="*/ 0 h 11334617"/>
              <a:gd name="connsiteX2" fmla="*/ 10785362 w 10785362"/>
              <a:gd name="connsiteY2" fmla="*/ 11302839 h 11334617"/>
              <a:gd name="connsiteX3" fmla="*/ 10768430 w 10785362"/>
              <a:gd name="connsiteY3" fmla="*/ 11317683 h 11334617"/>
              <a:gd name="connsiteX4" fmla="*/ 0 w 10785362"/>
              <a:gd name="connsiteY4" fmla="*/ 11334617 h 11334617"/>
              <a:gd name="connsiteX5" fmla="*/ 1 w 10785362"/>
              <a:gd name="connsiteY5" fmla="*/ 33867 h 11334617"/>
              <a:gd name="connsiteX0" fmla="*/ 0 w 13968828"/>
              <a:gd name="connsiteY0" fmla="*/ 16934 h 11334617"/>
              <a:gd name="connsiteX1" fmla="*/ 7204122 w 13968828"/>
              <a:gd name="connsiteY1" fmla="*/ 0 h 11334617"/>
              <a:gd name="connsiteX2" fmla="*/ 13968828 w 13968828"/>
              <a:gd name="connsiteY2" fmla="*/ 11302839 h 11334617"/>
              <a:gd name="connsiteX3" fmla="*/ 13951896 w 13968828"/>
              <a:gd name="connsiteY3" fmla="*/ 11317683 h 11334617"/>
              <a:gd name="connsiteX4" fmla="*/ 3183466 w 13968828"/>
              <a:gd name="connsiteY4" fmla="*/ 11334617 h 11334617"/>
              <a:gd name="connsiteX5" fmla="*/ 0 w 13968828"/>
              <a:gd name="connsiteY5" fmla="*/ 16934 h 11334617"/>
              <a:gd name="connsiteX0" fmla="*/ 0 w 13968828"/>
              <a:gd name="connsiteY0" fmla="*/ 16934 h 11317684"/>
              <a:gd name="connsiteX1" fmla="*/ 7204122 w 13968828"/>
              <a:gd name="connsiteY1" fmla="*/ 0 h 11317684"/>
              <a:gd name="connsiteX2" fmla="*/ 13968828 w 13968828"/>
              <a:gd name="connsiteY2" fmla="*/ 11302839 h 11317684"/>
              <a:gd name="connsiteX3" fmla="*/ 13951896 w 13968828"/>
              <a:gd name="connsiteY3" fmla="*/ 11317683 h 11317684"/>
              <a:gd name="connsiteX4" fmla="*/ 33866 w 13968828"/>
              <a:gd name="connsiteY4" fmla="*/ 11317684 h 11317684"/>
              <a:gd name="connsiteX5" fmla="*/ 0 w 13968828"/>
              <a:gd name="connsiteY5" fmla="*/ 16934 h 11317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68828" h="11317684">
                <a:moveTo>
                  <a:pt x="0" y="16934"/>
                </a:moveTo>
                <a:lnTo>
                  <a:pt x="7204122" y="0"/>
                </a:lnTo>
                <a:lnTo>
                  <a:pt x="13968828" y="11302839"/>
                </a:lnTo>
                <a:lnTo>
                  <a:pt x="13951896" y="11317683"/>
                </a:lnTo>
                <a:lnTo>
                  <a:pt x="33866" y="11317684"/>
                </a:lnTo>
                <a:cubicBezTo>
                  <a:pt x="33866" y="7550767"/>
                  <a:pt x="0" y="3783851"/>
                  <a:pt x="0" y="16934"/>
                </a:cubicBezTo>
                <a:close/>
              </a:path>
            </a:pathLst>
          </a:custGeom>
          <a:solidFill>
            <a:schemeClr val="bg1"/>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D3F5E"/>
              </a:solidFill>
            </a:endParaRPr>
          </a:p>
        </p:txBody>
      </p:sp>
      <p:sp>
        <p:nvSpPr>
          <p:cNvPr id="19" name="Snip Single Corner of Rectangle 216">
            <a:extLst>
              <a:ext uri="{FF2B5EF4-FFF2-40B4-BE49-F238E27FC236}">
                <a16:creationId xmlns:a16="http://schemas.microsoft.com/office/drawing/2014/main" id="{D9942BC6-32F6-3268-AF60-2349C460F575}"/>
              </a:ext>
            </a:extLst>
          </p:cNvPr>
          <p:cNvSpPr/>
          <p:nvPr/>
        </p:nvSpPr>
        <p:spPr>
          <a:xfrm>
            <a:off x="1236379" y="7642322"/>
            <a:ext cx="7684134" cy="1714484"/>
          </a:xfrm>
          <a:prstGeom prst="snip1Rect">
            <a:avLst/>
          </a:prstGeom>
          <a:solidFill>
            <a:schemeClr val="bg1"/>
          </a:solidFill>
          <a:ln w="12700">
            <a:noFill/>
          </a:ln>
          <a:effectLst>
            <a:outerShdw blurRad="257401" dist="38100" dir="2700000" algn="tl" rotWithShape="0">
              <a:prstClr val="black">
                <a:alpha val="1543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ight Triangle 33">
            <a:extLst>
              <a:ext uri="{FF2B5EF4-FFF2-40B4-BE49-F238E27FC236}">
                <a16:creationId xmlns:a16="http://schemas.microsoft.com/office/drawing/2014/main" id="{31D3499B-390E-4BAA-5ECE-0DED61A14BEC}"/>
              </a:ext>
            </a:extLst>
          </p:cNvPr>
          <p:cNvSpPr/>
          <p:nvPr/>
        </p:nvSpPr>
        <p:spPr>
          <a:xfrm rot="10800000">
            <a:off x="10897738" y="-106827"/>
            <a:ext cx="9279345" cy="8337429"/>
          </a:xfrm>
          <a:prstGeom prst="rtTriangle">
            <a:avLst/>
          </a:prstGeom>
          <a:gradFill>
            <a:gsLst>
              <a:gs pos="65000">
                <a:schemeClr val="bg1">
                  <a:alpha val="3000"/>
                </a:schemeClr>
              </a:gs>
              <a:gs pos="0">
                <a:schemeClr val="bg2">
                  <a:alpha val="51379"/>
                </a:schemeClr>
              </a:gs>
            </a:gsLst>
            <a:path path="circle">
              <a:fillToRect l="100000" t="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4" name="object 14">
            <a:extLst>
              <a:ext uri="{FF2B5EF4-FFF2-40B4-BE49-F238E27FC236}">
                <a16:creationId xmlns:a16="http://schemas.microsoft.com/office/drawing/2014/main" id="{3A27F897-2A97-A9B1-2EC6-BF623A6F20D2}"/>
              </a:ext>
            </a:extLst>
          </p:cNvPr>
          <p:cNvSpPr/>
          <p:nvPr/>
        </p:nvSpPr>
        <p:spPr>
          <a:xfrm>
            <a:off x="21696174" y="6037323"/>
            <a:ext cx="20955" cy="20955"/>
          </a:xfrm>
          <a:custGeom>
            <a:avLst/>
            <a:gdLst/>
            <a:ahLst/>
            <a:cxnLst/>
            <a:rect l="l" t="t" r="r" b="b"/>
            <a:pathLst>
              <a:path w="20954" h="20954">
                <a:moveTo>
                  <a:pt x="0" y="10470"/>
                </a:moveTo>
                <a:lnTo>
                  <a:pt x="3066" y="3066"/>
                </a:lnTo>
                <a:lnTo>
                  <a:pt x="10470" y="0"/>
                </a:lnTo>
                <a:lnTo>
                  <a:pt x="17874" y="3066"/>
                </a:lnTo>
                <a:lnTo>
                  <a:pt x="20941" y="10470"/>
                </a:lnTo>
                <a:lnTo>
                  <a:pt x="17874" y="17874"/>
                </a:lnTo>
                <a:lnTo>
                  <a:pt x="10470" y="20941"/>
                </a:lnTo>
                <a:lnTo>
                  <a:pt x="3066" y="17874"/>
                </a:lnTo>
                <a:lnTo>
                  <a:pt x="0" y="10470"/>
                </a:lnTo>
                <a:close/>
              </a:path>
            </a:pathLst>
          </a:custGeom>
          <a:solidFill>
            <a:srgbClr val="1D405E">
              <a:alpha val="50000"/>
            </a:srgbClr>
          </a:solidFill>
        </p:spPr>
        <p:txBody>
          <a:bodyPr wrap="square" lIns="0" tIns="0" rIns="0" bIns="0" rtlCol="0"/>
          <a:lstStyle/>
          <a:p>
            <a:endParaRPr/>
          </a:p>
        </p:txBody>
      </p:sp>
      <p:sp>
        <p:nvSpPr>
          <p:cNvPr id="61" name="object 14">
            <a:extLst>
              <a:ext uri="{FF2B5EF4-FFF2-40B4-BE49-F238E27FC236}">
                <a16:creationId xmlns:a16="http://schemas.microsoft.com/office/drawing/2014/main" id="{8AF7CC03-05D5-8392-963F-A5EC03EA91C0}"/>
              </a:ext>
            </a:extLst>
          </p:cNvPr>
          <p:cNvSpPr/>
          <p:nvPr/>
        </p:nvSpPr>
        <p:spPr>
          <a:xfrm>
            <a:off x="23109377" y="8376827"/>
            <a:ext cx="20955" cy="20955"/>
          </a:xfrm>
          <a:custGeom>
            <a:avLst/>
            <a:gdLst/>
            <a:ahLst/>
            <a:cxnLst/>
            <a:rect l="l" t="t" r="r" b="b"/>
            <a:pathLst>
              <a:path w="20954" h="20954">
                <a:moveTo>
                  <a:pt x="0" y="10470"/>
                </a:moveTo>
                <a:lnTo>
                  <a:pt x="3066" y="3066"/>
                </a:lnTo>
                <a:lnTo>
                  <a:pt x="10470" y="0"/>
                </a:lnTo>
                <a:lnTo>
                  <a:pt x="17874" y="3066"/>
                </a:lnTo>
                <a:lnTo>
                  <a:pt x="20941" y="10470"/>
                </a:lnTo>
                <a:lnTo>
                  <a:pt x="17874" y="17874"/>
                </a:lnTo>
                <a:lnTo>
                  <a:pt x="10470" y="20941"/>
                </a:lnTo>
                <a:lnTo>
                  <a:pt x="3066" y="17874"/>
                </a:lnTo>
                <a:lnTo>
                  <a:pt x="0" y="10470"/>
                </a:lnTo>
                <a:close/>
              </a:path>
            </a:pathLst>
          </a:custGeom>
          <a:solidFill>
            <a:srgbClr val="1D405E">
              <a:alpha val="50000"/>
            </a:srgbClr>
          </a:solidFill>
        </p:spPr>
        <p:txBody>
          <a:bodyPr wrap="square" lIns="0" tIns="0" rIns="0" bIns="0" rtlCol="0"/>
          <a:lstStyle/>
          <a:p>
            <a:endParaRPr/>
          </a:p>
        </p:txBody>
      </p:sp>
      <p:sp>
        <p:nvSpPr>
          <p:cNvPr id="131" name="Rectangle 130">
            <a:extLst>
              <a:ext uri="{FF2B5EF4-FFF2-40B4-BE49-F238E27FC236}">
                <a16:creationId xmlns:a16="http://schemas.microsoft.com/office/drawing/2014/main" id="{53188DAD-99B7-E500-969D-8BE875DF1958}"/>
              </a:ext>
            </a:extLst>
          </p:cNvPr>
          <p:cNvSpPr/>
          <p:nvPr/>
        </p:nvSpPr>
        <p:spPr>
          <a:xfrm>
            <a:off x="18738850" y="10717264"/>
            <a:ext cx="1414735" cy="42381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nip Single Corner of Rectangle 216">
            <a:extLst>
              <a:ext uri="{FF2B5EF4-FFF2-40B4-BE49-F238E27FC236}">
                <a16:creationId xmlns:a16="http://schemas.microsoft.com/office/drawing/2014/main" id="{C61B3D61-B853-7864-3ED0-BFE5B06ACBD9}"/>
              </a:ext>
            </a:extLst>
          </p:cNvPr>
          <p:cNvSpPr/>
          <p:nvPr/>
        </p:nvSpPr>
        <p:spPr>
          <a:xfrm>
            <a:off x="1236378" y="2776911"/>
            <a:ext cx="13844872" cy="1714484"/>
          </a:xfrm>
          <a:prstGeom prst="snip1Rect">
            <a:avLst/>
          </a:prstGeom>
          <a:solidFill>
            <a:schemeClr val="bg1"/>
          </a:solidFill>
          <a:ln w="12700">
            <a:noFill/>
          </a:ln>
          <a:effectLst>
            <a:outerShdw blurRad="257401" dist="38100" dir="2700000" algn="tl" rotWithShape="0">
              <a:prstClr val="black">
                <a:alpha val="1543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object 3">
            <a:extLst>
              <a:ext uri="{FF2B5EF4-FFF2-40B4-BE49-F238E27FC236}">
                <a16:creationId xmlns:a16="http://schemas.microsoft.com/office/drawing/2014/main" id="{8AF718BF-2185-3EE4-67F7-EA24E3B28CD6}"/>
              </a:ext>
            </a:extLst>
          </p:cNvPr>
          <p:cNvSpPr txBox="1"/>
          <p:nvPr/>
        </p:nvSpPr>
        <p:spPr>
          <a:xfrm>
            <a:off x="17488500" y="10770564"/>
            <a:ext cx="2131956" cy="294311"/>
          </a:xfrm>
          <a:prstGeom prst="rect">
            <a:avLst/>
          </a:prstGeom>
        </p:spPr>
        <p:txBody>
          <a:bodyPr vert="horz" wrap="square" lIns="0" tIns="17145" rIns="0" bIns="0" rtlCol="0">
            <a:spAutoFit/>
          </a:bodyPr>
          <a:lstStyle/>
          <a:p>
            <a:pPr marL="12700" algn="r">
              <a:lnSpc>
                <a:spcPct val="100000"/>
              </a:lnSpc>
              <a:spcBef>
                <a:spcPts val="135"/>
              </a:spcBef>
            </a:pPr>
            <a:r>
              <a:rPr lang="en-US" dirty="0">
                <a:solidFill>
                  <a:srgbClr val="1D405E"/>
                </a:solidFill>
                <a:latin typeface="Aptos" panose="020B0004020202020204" pitchFamily="34" charset="0"/>
                <a:cs typeface="Arial"/>
              </a:rPr>
              <a:t>page</a:t>
            </a:r>
            <a:r>
              <a:rPr dirty="0">
                <a:solidFill>
                  <a:srgbClr val="1D405E"/>
                </a:solidFill>
                <a:latin typeface="Aptos" panose="020B0004020202020204" pitchFamily="34" charset="0"/>
                <a:cs typeface="Arial"/>
              </a:rPr>
              <a:t> </a:t>
            </a:r>
            <a:r>
              <a:rPr lang="en-US" b="1" dirty="0">
                <a:solidFill>
                  <a:srgbClr val="1D405E"/>
                </a:solidFill>
                <a:latin typeface="Aptos" panose="020B0004020202020204" pitchFamily="34" charset="0"/>
                <a:cs typeface="Arial"/>
              </a:rPr>
              <a:t>3</a:t>
            </a:r>
            <a:endParaRPr b="1" dirty="0">
              <a:latin typeface="Aptos" panose="020B0004020202020204" pitchFamily="34" charset="0"/>
              <a:cs typeface="Arial"/>
            </a:endParaRPr>
          </a:p>
        </p:txBody>
      </p:sp>
      <p:sp>
        <p:nvSpPr>
          <p:cNvPr id="13" name="Snip Single Corner of Rectangle 216">
            <a:extLst>
              <a:ext uri="{FF2B5EF4-FFF2-40B4-BE49-F238E27FC236}">
                <a16:creationId xmlns:a16="http://schemas.microsoft.com/office/drawing/2014/main" id="{FF57FAE3-138C-2E4A-E5C8-04BA1EA65019}"/>
              </a:ext>
            </a:extLst>
          </p:cNvPr>
          <p:cNvSpPr/>
          <p:nvPr/>
        </p:nvSpPr>
        <p:spPr>
          <a:xfrm>
            <a:off x="1236379" y="5307044"/>
            <a:ext cx="10873071" cy="1881638"/>
          </a:xfrm>
          <a:prstGeom prst="snip1Rect">
            <a:avLst/>
          </a:prstGeom>
          <a:solidFill>
            <a:schemeClr val="bg1"/>
          </a:solidFill>
          <a:ln w="12700">
            <a:noFill/>
          </a:ln>
          <a:effectLst>
            <a:outerShdw blurRad="257401" dist="38100" dir="2700000" algn="tl" rotWithShape="0">
              <a:prstClr val="black">
                <a:alpha val="1543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28C4A94B-9B80-B1AD-0566-6FDE883CAD44}"/>
              </a:ext>
            </a:extLst>
          </p:cNvPr>
          <p:cNvSpPr txBox="1"/>
          <p:nvPr/>
        </p:nvSpPr>
        <p:spPr>
          <a:xfrm>
            <a:off x="1707005" y="8072611"/>
            <a:ext cx="3899331" cy="1400383"/>
          </a:xfrm>
          <a:prstGeom prst="rect">
            <a:avLst/>
          </a:prstGeom>
          <a:noFill/>
        </p:spPr>
        <p:txBody>
          <a:bodyPr wrap="square">
            <a:spAutoFit/>
          </a:bodyPr>
          <a:lstStyle/>
          <a:p>
            <a:pPr algn="l" rtl="0" fontAlgn="ctr">
              <a:spcBef>
                <a:spcPts val="1500"/>
              </a:spcBef>
            </a:pPr>
            <a:r>
              <a:rPr lang="en-GB" sz="2000" b="1" kern="1200" dirty="0">
                <a:solidFill>
                  <a:srgbClr val="DC6132"/>
                </a:solidFill>
                <a:effectLst/>
                <a:latin typeface="Aptos ExtraBold" panose="020B0004020202020204" pitchFamily="34" charset="0"/>
                <a:cs typeface="Microsoft Sans Serif" panose="020B0604020202020204" pitchFamily="34" charset="0"/>
              </a:rPr>
              <a:t>PRE-TAX 8% REAL NPV</a:t>
            </a:r>
          </a:p>
          <a:p>
            <a:pPr algn="l" rtl="0" fontAlgn="ctr">
              <a:spcBef>
                <a:spcPts val="1500"/>
              </a:spcBef>
            </a:pPr>
            <a:r>
              <a:rPr kumimoji="0" lang="en-GB" sz="2800" b="1" i="0" u="none" strike="noStrike" kern="1200" cap="none" spc="0" normalizeH="0" baseline="0" noProof="0" dirty="0">
                <a:ln>
                  <a:noFill/>
                </a:ln>
                <a:solidFill>
                  <a:schemeClr val="tx1">
                    <a:lumMod val="65000"/>
                    <a:lumOff val="35000"/>
                    <a:alpha val="65000"/>
                  </a:schemeClr>
                </a:solidFill>
                <a:effectLst/>
                <a:uLnTx/>
                <a:uFillTx/>
                <a:latin typeface="Aptos" panose="020B0004020202020204" pitchFamily="34" charset="0"/>
                <a:ea typeface="Times New Roman"/>
                <a:cs typeface="Microsoft Sans Serif" panose="020B0604020202020204" pitchFamily="34" charset="0"/>
              </a:rPr>
              <a:t>US$766 million</a:t>
            </a:r>
          </a:p>
        </p:txBody>
      </p:sp>
      <p:sp>
        <p:nvSpPr>
          <p:cNvPr id="23" name="TextBox 22">
            <a:extLst>
              <a:ext uri="{FF2B5EF4-FFF2-40B4-BE49-F238E27FC236}">
                <a16:creationId xmlns:a16="http://schemas.microsoft.com/office/drawing/2014/main" id="{E533DE49-D4E9-15E2-FC20-FB7E10725A39}"/>
              </a:ext>
            </a:extLst>
          </p:cNvPr>
          <p:cNvSpPr txBox="1"/>
          <p:nvPr/>
        </p:nvSpPr>
        <p:spPr>
          <a:xfrm>
            <a:off x="6871552" y="8158095"/>
            <a:ext cx="2485042" cy="1272143"/>
          </a:xfrm>
          <a:prstGeom prst="rect">
            <a:avLst/>
          </a:prstGeom>
          <a:noFill/>
        </p:spPr>
        <p:txBody>
          <a:bodyPr wrap="square">
            <a:spAutoFit/>
          </a:bodyPr>
          <a:lstStyle/>
          <a:p>
            <a:pPr algn="l" rtl="0" fontAlgn="ctr">
              <a:spcBef>
                <a:spcPts val="1000"/>
              </a:spcBef>
            </a:pPr>
            <a:r>
              <a:rPr lang="en-GB" sz="2000" b="1" kern="1200" dirty="0">
                <a:solidFill>
                  <a:srgbClr val="DC6132"/>
                </a:solidFill>
                <a:effectLst/>
                <a:latin typeface="Aptos ExtraBold" panose="020B0004020202020204" pitchFamily="34" charset="0"/>
                <a:cs typeface="Microsoft Sans Serif" panose="020B0604020202020204" pitchFamily="34" charset="0"/>
              </a:rPr>
              <a:t>IRR</a:t>
            </a:r>
          </a:p>
          <a:p>
            <a:pPr algn="l" rtl="0" fontAlgn="ctr">
              <a:spcBef>
                <a:spcPts val="1000"/>
              </a:spcBef>
            </a:pPr>
            <a:r>
              <a:rPr kumimoji="0" lang="en-GB" sz="2800" b="1" i="0" u="none" strike="noStrike" kern="1200" cap="none" spc="0" normalizeH="0" baseline="0" noProof="0" dirty="0">
                <a:ln>
                  <a:noFill/>
                </a:ln>
                <a:solidFill>
                  <a:schemeClr val="tx1">
                    <a:lumMod val="65000"/>
                    <a:lumOff val="35000"/>
                    <a:alpha val="65000"/>
                  </a:schemeClr>
                </a:solidFill>
                <a:effectLst/>
                <a:uLnTx/>
                <a:uFillTx/>
                <a:latin typeface="Aptos" panose="020B0004020202020204" pitchFamily="34" charset="0"/>
                <a:ea typeface="Times New Roman"/>
                <a:cs typeface="Microsoft Sans Serif" panose="020B0604020202020204" pitchFamily="34" charset="0"/>
              </a:rPr>
              <a:t>51%</a:t>
            </a:r>
          </a:p>
        </p:txBody>
      </p:sp>
      <p:sp>
        <p:nvSpPr>
          <p:cNvPr id="25" name="TextBox 24">
            <a:extLst>
              <a:ext uri="{FF2B5EF4-FFF2-40B4-BE49-F238E27FC236}">
                <a16:creationId xmlns:a16="http://schemas.microsoft.com/office/drawing/2014/main" id="{D230E082-1D93-C87C-5AD3-3AAFE2ABD59E}"/>
              </a:ext>
            </a:extLst>
          </p:cNvPr>
          <p:cNvSpPr txBox="1"/>
          <p:nvPr/>
        </p:nvSpPr>
        <p:spPr>
          <a:xfrm>
            <a:off x="11198387" y="3128895"/>
            <a:ext cx="4235154" cy="1400383"/>
          </a:xfrm>
          <a:prstGeom prst="rect">
            <a:avLst/>
          </a:prstGeom>
          <a:noFill/>
        </p:spPr>
        <p:txBody>
          <a:bodyPr wrap="square">
            <a:spAutoFit/>
          </a:bodyPr>
          <a:lstStyle/>
          <a:p>
            <a:pPr algn="l" rtl="0" fontAlgn="ctr">
              <a:spcBef>
                <a:spcPts val="1500"/>
              </a:spcBef>
            </a:pPr>
            <a:r>
              <a:rPr lang="en-GB" sz="2000" b="1" kern="1200" dirty="0">
                <a:solidFill>
                  <a:srgbClr val="DC6132"/>
                </a:solidFill>
                <a:effectLst/>
                <a:latin typeface="Aptos ExtraBold" panose="020B0004020202020204" pitchFamily="34" charset="0"/>
                <a:cs typeface="Microsoft Sans Serif" panose="020B0604020202020204" pitchFamily="34" charset="0"/>
              </a:rPr>
              <a:t>EBITDA</a:t>
            </a:r>
          </a:p>
          <a:p>
            <a:pPr algn="l" rtl="0" fontAlgn="ctr">
              <a:spcBef>
                <a:spcPts val="1500"/>
              </a:spcBef>
            </a:pPr>
            <a:r>
              <a:rPr kumimoji="0" lang="en-GB" sz="2800" b="1" i="0" u="none" strike="noStrike" kern="1200" cap="none" spc="0" normalizeH="0" baseline="0" noProof="0" dirty="0">
                <a:ln>
                  <a:noFill/>
                </a:ln>
                <a:solidFill>
                  <a:schemeClr val="tx1">
                    <a:lumMod val="65000"/>
                    <a:lumOff val="35000"/>
                    <a:alpha val="65000"/>
                  </a:schemeClr>
                </a:solidFill>
                <a:effectLst/>
                <a:uLnTx/>
                <a:uFillTx/>
                <a:latin typeface="Aptos" panose="020B0004020202020204" pitchFamily="34" charset="0"/>
                <a:ea typeface="Times New Roman"/>
                <a:cs typeface="Microsoft Sans Serif" panose="020B0604020202020204" pitchFamily="34" charset="0"/>
              </a:rPr>
              <a:t>US$85.5 million pa</a:t>
            </a:r>
          </a:p>
        </p:txBody>
      </p:sp>
      <p:sp>
        <p:nvSpPr>
          <p:cNvPr id="4" name="TextBox 3">
            <a:extLst>
              <a:ext uri="{FF2B5EF4-FFF2-40B4-BE49-F238E27FC236}">
                <a16:creationId xmlns:a16="http://schemas.microsoft.com/office/drawing/2014/main" id="{3D94929D-45FB-708F-C0FB-9D263E8A588A}"/>
              </a:ext>
            </a:extLst>
          </p:cNvPr>
          <p:cNvSpPr txBox="1"/>
          <p:nvPr/>
        </p:nvSpPr>
        <p:spPr>
          <a:xfrm>
            <a:off x="1664199" y="3176312"/>
            <a:ext cx="4693899" cy="1400383"/>
          </a:xfrm>
          <a:prstGeom prst="rect">
            <a:avLst/>
          </a:prstGeom>
          <a:noFill/>
        </p:spPr>
        <p:txBody>
          <a:bodyPr wrap="square">
            <a:spAutoFit/>
          </a:bodyPr>
          <a:lstStyle/>
          <a:p>
            <a:pPr algn="l" rtl="0" fontAlgn="ctr">
              <a:spcBef>
                <a:spcPts val="1500"/>
              </a:spcBef>
            </a:pPr>
            <a:r>
              <a:rPr lang="en-GB" sz="2000" b="1" kern="1200" dirty="0">
                <a:solidFill>
                  <a:srgbClr val="DC6132"/>
                </a:solidFill>
                <a:effectLst/>
                <a:latin typeface="Aptos ExtraBold" panose="020B0004020202020204" pitchFamily="34" charset="0"/>
                <a:cs typeface="Microsoft Sans Serif" panose="020B0604020202020204" pitchFamily="34" charset="0"/>
              </a:rPr>
              <a:t>CAPEX</a:t>
            </a:r>
          </a:p>
          <a:p>
            <a:pPr algn="l" rtl="0" fontAlgn="ctr">
              <a:spcBef>
                <a:spcPts val="1500"/>
              </a:spcBef>
            </a:pPr>
            <a:r>
              <a:rPr kumimoji="0" lang="en-GB" sz="2800" b="1" i="0" u="none" strike="noStrike" kern="1200" cap="none" spc="0" normalizeH="0" baseline="0" noProof="0" dirty="0">
                <a:ln>
                  <a:noFill/>
                </a:ln>
                <a:solidFill>
                  <a:schemeClr val="tx1">
                    <a:lumMod val="65000"/>
                    <a:lumOff val="35000"/>
                    <a:alpha val="65000"/>
                  </a:schemeClr>
                </a:solidFill>
                <a:effectLst/>
                <a:uLnTx/>
                <a:uFillTx/>
                <a:latin typeface="Aptos" panose="020B0004020202020204" pitchFamily="34" charset="0"/>
                <a:ea typeface="Times New Roman"/>
                <a:cs typeface="Microsoft Sans Serif" panose="020B0604020202020204" pitchFamily="34" charset="0"/>
              </a:rPr>
              <a:t>US$194 million*</a:t>
            </a:r>
          </a:p>
        </p:txBody>
      </p:sp>
      <p:sp>
        <p:nvSpPr>
          <p:cNvPr id="8" name="TextBox 7">
            <a:extLst>
              <a:ext uri="{FF2B5EF4-FFF2-40B4-BE49-F238E27FC236}">
                <a16:creationId xmlns:a16="http://schemas.microsoft.com/office/drawing/2014/main" id="{9E08F422-A90B-FBB2-6681-4FEC87BA4B05}"/>
              </a:ext>
            </a:extLst>
          </p:cNvPr>
          <p:cNvSpPr txBox="1"/>
          <p:nvPr/>
        </p:nvSpPr>
        <p:spPr>
          <a:xfrm>
            <a:off x="1664200" y="5453990"/>
            <a:ext cx="3856616" cy="1454244"/>
          </a:xfrm>
          <a:prstGeom prst="rect">
            <a:avLst/>
          </a:prstGeom>
          <a:noFill/>
        </p:spPr>
        <p:txBody>
          <a:bodyPr wrap="square">
            <a:spAutoFit/>
          </a:bodyPr>
          <a:lstStyle/>
          <a:p>
            <a:pPr algn="l" rtl="0" fontAlgn="ctr">
              <a:spcBef>
                <a:spcPts val="1500"/>
              </a:spcBef>
            </a:pPr>
            <a:r>
              <a:rPr lang="en-GB" sz="2000" b="1" kern="1200" dirty="0">
                <a:solidFill>
                  <a:srgbClr val="DC6132"/>
                </a:solidFill>
                <a:effectLst/>
                <a:latin typeface="Aptos ExtraBold" panose="020B0004020202020204" pitchFamily="34" charset="0"/>
                <a:cs typeface="Microsoft Sans Serif" panose="020B0604020202020204" pitchFamily="34" charset="0"/>
              </a:rPr>
              <a:t>OPERATING COSTS </a:t>
            </a:r>
          </a:p>
          <a:p>
            <a:pPr algn="l" rtl="0" fontAlgn="ctr">
              <a:spcBef>
                <a:spcPts val="1500"/>
              </a:spcBef>
            </a:pPr>
            <a:r>
              <a:rPr kumimoji="0" lang="en-GB" sz="2800" b="1" i="0" u="none" strike="noStrike" kern="1200" cap="none" spc="0" normalizeH="0" baseline="0" noProof="0" dirty="0">
                <a:ln>
                  <a:noFill/>
                </a:ln>
                <a:solidFill>
                  <a:schemeClr val="tx1">
                    <a:lumMod val="65000"/>
                    <a:lumOff val="35000"/>
                    <a:alpha val="65000"/>
                  </a:schemeClr>
                </a:solidFill>
                <a:effectLst/>
                <a:uLnTx/>
                <a:uFillTx/>
                <a:latin typeface="Aptos" panose="020B0004020202020204" pitchFamily="34" charset="0"/>
                <a:ea typeface="Times New Roman"/>
                <a:cs typeface="Microsoft Sans Serif" panose="020B0604020202020204" pitchFamily="34" charset="0"/>
              </a:rPr>
              <a:t>US$5.29/tonne </a:t>
            </a:r>
            <a:br>
              <a:rPr kumimoji="0" lang="en-GB" sz="2800" b="1" i="0" u="none" strike="noStrike" kern="1200" cap="none" spc="0" normalizeH="0" baseline="0" noProof="0" dirty="0">
                <a:ln>
                  <a:noFill/>
                </a:ln>
                <a:solidFill>
                  <a:schemeClr val="tx1">
                    <a:lumMod val="65000"/>
                    <a:lumOff val="35000"/>
                    <a:alpha val="65000"/>
                  </a:schemeClr>
                </a:solidFill>
                <a:effectLst/>
                <a:uLnTx/>
                <a:uFillTx/>
                <a:latin typeface="Aptos" panose="020B0004020202020204" pitchFamily="34" charset="0"/>
                <a:ea typeface="Times New Roman"/>
                <a:cs typeface="Microsoft Sans Serif" panose="020B0604020202020204" pitchFamily="34" charset="0"/>
              </a:rPr>
            </a:br>
            <a:r>
              <a:rPr kumimoji="0" lang="en-GB" sz="2800" i="0" u="none" strike="noStrike" kern="1200" cap="none" spc="0" normalizeH="0" baseline="0" noProof="0" dirty="0">
                <a:ln>
                  <a:noFill/>
                </a:ln>
                <a:solidFill>
                  <a:schemeClr val="tx1">
                    <a:lumMod val="65000"/>
                    <a:lumOff val="35000"/>
                    <a:alpha val="65000"/>
                  </a:schemeClr>
                </a:solidFill>
                <a:effectLst/>
                <a:uLnTx/>
                <a:uFillTx/>
                <a:latin typeface="Aptos" panose="020B0004020202020204" pitchFamily="34" charset="0"/>
                <a:ea typeface="Times New Roman"/>
                <a:cs typeface="Microsoft Sans Serif" panose="020B0604020202020204" pitchFamily="34" charset="0"/>
              </a:rPr>
              <a:t>ROM mining cost</a:t>
            </a:r>
          </a:p>
        </p:txBody>
      </p:sp>
      <p:sp>
        <p:nvSpPr>
          <p:cNvPr id="12" name="TextBox 11">
            <a:extLst>
              <a:ext uri="{FF2B5EF4-FFF2-40B4-BE49-F238E27FC236}">
                <a16:creationId xmlns:a16="http://schemas.microsoft.com/office/drawing/2014/main" id="{329ABCA8-6AD9-368D-3979-2BD6FE9B3A22}"/>
              </a:ext>
            </a:extLst>
          </p:cNvPr>
          <p:cNvSpPr txBox="1"/>
          <p:nvPr/>
        </p:nvSpPr>
        <p:spPr>
          <a:xfrm>
            <a:off x="4956712" y="5923350"/>
            <a:ext cx="3157361" cy="954107"/>
          </a:xfrm>
          <a:prstGeom prst="rect">
            <a:avLst/>
          </a:prstGeom>
          <a:noFill/>
        </p:spPr>
        <p:txBody>
          <a:bodyPr wrap="square">
            <a:spAutoFit/>
          </a:bodyPr>
          <a:lstStyle/>
          <a:p>
            <a:pPr algn="l" rtl="0" fontAlgn="ctr">
              <a:spcBef>
                <a:spcPts val="1500"/>
              </a:spcBef>
            </a:pPr>
            <a:r>
              <a:rPr kumimoji="0" lang="en-GB" sz="2800" b="1" i="0" u="none" strike="noStrike" kern="1200" cap="none" spc="0" normalizeH="0" baseline="0" noProof="0" dirty="0">
                <a:ln>
                  <a:noFill/>
                </a:ln>
                <a:solidFill>
                  <a:schemeClr val="tx1">
                    <a:lumMod val="65000"/>
                    <a:lumOff val="35000"/>
                    <a:alpha val="65000"/>
                  </a:schemeClr>
                </a:solidFill>
                <a:effectLst/>
                <a:uLnTx/>
                <a:uFillTx/>
                <a:latin typeface="Aptos" panose="020B0004020202020204" pitchFamily="34" charset="0"/>
                <a:ea typeface="Times New Roman"/>
                <a:cs typeface="Microsoft Sans Serif" panose="020B0604020202020204" pitchFamily="34" charset="0"/>
              </a:rPr>
              <a:t>US$224 per tonne </a:t>
            </a:r>
            <a:br>
              <a:rPr kumimoji="0" lang="en-GB" sz="2800" b="1" i="0" u="none" strike="noStrike" kern="1200" cap="none" spc="0" normalizeH="0" baseline="0" noProof="0" dirty="0">
                <a:ln>
                  <a:noFill/>
                </a:ln>
                <a:solidFill>
                  <a:schemeClr val="tx1">
                    <a:lumMod val="65000"/>
                    <a:lumOff val="35000"/>
                    <a:alpha val="65000"/>
                  </a:schemeClr>
                </a:solidFill>
                <a:effectLst/>
                <a:uLnTx/>
                <a:uFillTx/>
                <a:latin typeface="Aptos" panose="020B0004020202020204" pitchFamily="34" charset="0"/>
                <a:ea typeface="Times New Roman"/>
                <a:cs typeface="Microsoft Sans Serif" panose="020B0604020202020204" pitchFamily="34" charset="0"/>
              </a:rPr>
            </a:br>
            <a:r>
              <a:rPr kumimoji="0" lang="en-GB" sz="2800" i="0" u="none" strike="noStrike" kern="1200" cap="none" spc="0" normalizeH="0" baseline="0" noProof="0" dirty="0">
                <a:ln>
                  <a:noFill/>
                </a:ln>
                <a:solidFill>
                  <a:schemeClr val="tx1">
                    <a:lumMod val="65000"/>
                    <a:lumOff val="35000"/>
                    <a:alpha val="65000"/>
                  </a:schemeClr>
                </a:solidFill>
                <a:effectLst/>
                <a:uLnTx/>
                <a:uFillTx/>
                <a:latin typeface="Aptos" panose="020B0004020202020204" pitchFamily="34" charset="0"/>
                <a:ea typeface="Times New Roman"/>
                <a:cs typeface="Microsoft Sans Serif" panose="020B0604020202020204" pitchFamily="34" charset="0"/>
              </a:rPr>
              <a:t>of final product</a:t>
            </a:r>
          </a:p>
        </p:txBody>
      </p:sp>
      <p:sp>
        <p:nvSpPr>
          <p:cNvPr id="15" name="TextBox 14">
            <a:extLst>
              <a:ext uri="{FF2B5EF4-FFF2-40B4-BE49-F238E27FC236}">
                <a16:creationId xmlns:a16="http://schemas.microsoft.com/office/drawing/2014/main" id="{741DC869-B146-6E96-FF67-2AFA0E351C4F}"/>
              </a:ext>
            </a:extLst>
          </p:cNvPr>
          <p:cNvSpPr txBox="1"/>
          <p:nvPr/>
        </p:nvSpPr>
        <p:spPr>
          <a:xfrm>
            <a:off x="8237018" y="5803688"/>
            <a:ext cx="3152336" cy="1384995"/>
          </a:xfrm>
          <a:prstGeom prst="rect">
            <a:avLst/>
          </a:prstGeom>
          <a:noFill/>
        </p:spPr>
        <p:txBody>
          <a:bodyPr wrap="square">
            <a:spAutoFit/>
          </a:bodyPr>
          <a:lstStyle/>
          <a:p>
            <a:pPr algn="l" rtl="0" fontAlgn="ctr">
              <a:spcBef>
                <a:spcPts val="1500"/>
              </a:spcBef>
            </a:pPr>
            <a:r>
              <a:rPr kumimoji="0" lang="en-GB" sz="2800" b="1" i="0" u="none" strike="noStrike" kern="1200" cap="none" spc="0" normalizeH="0" baseline="0" noProof="0" dirty="0">
                <a:ln>
                  <a:noFill/>
                </a:ln>
                <a:solidFill>
                  <a:schemeClr val="tx1">
                    <a:lumMod val="65000"/>
                    <a:lumOff val="35000"/>
                    <a:alpha val="65000"/>
                  </a:schemeClr>
                </a:solidFill>
                <a:effectLst/>
                <a:uLnTx/>
                <a:uFillTx/>
                <a:latin typeface="Aptos" panose="020B0004020202020204" pitchFamily="34" charset="0"/>
                <a:ea typeface="Times New Roman"/>
                <a:cs typeface="Microsoft Sans Serif" panose="020B0604020202020204" pitchFamily="34" charset="0"/>
              </a:rPr>
              <a:t>1st Quartile </a:t>
            </a:r>
            <a:r>
              <a:rPr kumimoji="0" lang="en-GB" sz="2800" i="0" u="none" strike="noStrike" kern="1200" cap="none" spc="0" normalizeH="0" baseline="0" noProof="0" dirty="0">
                <a:ln>
                  <a:noFill/>
                </a:ln>
                <a:solidFill>
                  <a:schemeClr val="tx1">
                    <a:lumMod val="65000"/>
                    <a:lumOff val="35000"/>
                    <a:alpha val="65000"/>
                  </a:schemeClr>
                </a:solidFill>
                <a:effectLst/>
                <a:uLnTx/>
                <a:uFillTx/>
                <a:latin typeface="Aptos" panose="020B0004020202020204" pitchFamily="34" charset="0"/>
                <a:ea typeface="Times New Roman"/>
                <a:cs typeface="Microsoft Sans Serif" panose="020B0604020202020204" pitchFamily="34" charset="0"/>
              </a:rPr>
              <a:t>of Global Revenue /  Cost Curve</a:t>
            </a:r>
          </a:p>
        </p:txBody>
      </p:sp>
      <p:cxnSp>
        <p:nvCxnSpPr>
          <p:cNvPr id="36" name="Straight Connector 35">
            <a:extLst>
              <a:ext uri="{FF2B5EF4-FFF2-40B4-BE49-F238E27FC236}">
                <a16:creationId xmlns:a16="http://schemas.microsoft.com/office/drawing/2014/main" id="{8452C142-89C7-BAC8-D951-F2CEA0065D9E}"/>
              </a:ext>
            </a:extLst>
          </p:cNvPr>
          <p:cNvCxnSpPr>
            <a:cxnSpLocks/>
          </p:cNvCxnSpPr>
          <p:nvPr/>
        </p:nvCxnSpPr>
        <p:spPr>
          <a:xfrm>
            <a:off x="4734414" y="5981898"/>
            <a:ext cx="0" cy="803087"/>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41B3AFBA-5B70-75C3-F952-017083E8E0C4}"/>
              </a:ext>
            </a:extLst>
          </p:cNvPr>
          <p:cNvCxnSpPr>
            <a:cxnSpLocks/>
          </p:cNvCxnSpPr>
          <p:nvPr/>
        </p:nvCxnSpPr>
        <p:spPr>
          <a:xfrm>
            <a:off x="8163414" y="5986194"/>
            <a:ext cx="0" cy="803087"/>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55" name="Picture 54">
            <a:extLst>
              <a:ext uri="{FF2B5EF4-FFF2-40B4-BE49-F238E27FC236}">
                <a16:creationId xmlns:a16="http://schemas.microsoft.com/office/drawing/2014/main" id="{2C7B1BD7-F7F1-0CA0-6F26-B60BB77358FD}"/>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4710226" y="7804988"/>
            <a:ext cx="590212" cy="634258"/>
          </a:xfrm>
          <a:prstGeom prst="rect">
            <a:avLst/>
          </a:prstGeom>
        </p:spPr>
      </p:pic>
      <p:pic>
        <p:nvPicPr>
          <p:cNvPr id="59" name="Picture 58">
            <a:extLst>
              <a:ext uri="{FF2B5EF4-FFF2-40B4-BE49-F238E27FC236}">
                <a16:creationId xmlns:a16="http://schemas.microsoft.com/office/drawing/2014/main" id="{EBC319B3-E02E-F7E2-A8AC-AA069EE3CD86}"/>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7816166" y="7786864"/>
            <a:ext cx="685296" cy="635636"/>
          </a:xfrm>
          <a:prstGeom prst="rect">
            <a:avLst/>
          </a:prstGeom>
        </p:spPr>
      </p:pic>
      <p:pic>
        <p:nvPicPr>
          <p:cNvPr id="63" name="Picture 62">
            <a:extLst>
              <a:ext uri="{FF2B5EF4-FFF2-40B4-BE49-F238E27FC236}">
                <a16:creationId xmlns:a16="http://schemas.microsoft.com/office/drawing/2014/main" id="{11A45631-9CC2-F652-25FB-0DC77FFE77E5}"/>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4264329" y="2979024"/>
            <a:ext cx="588321" cy="759471"/>
          </a:xfrm>
          <a:prstGeom prst="rect">
            <a:avLst/>
          </a:prstGeom>
        </p:spPr>
      </p:pic>
      <p:pic>
        <p:nvPicPr>
          <p:cNvPr id="66" name="Picture 65">
            <a:extLst>
              <a:ext uri="{FF2B5EF4-FFF2-40B4-BE49-F238E27FC236}">
                <a16:creationId xmlns:a16="http://schemas.microsoft.com/office/drawing/2014/main" id="{9BA304A9-6FB6-014A-491B-5ABBA9075A82}"/>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4494087" y="2979024"/>
            <a:ext cx="726841" cy="660764"/>
          </a:xfrm>
          <a:prstGeom prst="rect">
            <a:avLst/>
          </a:prstGeom>
        </p:spPr>
      </p:pic>
      <p:pic>
        <p:nvPicPr>
          <p:cNvPr id="68" name="Picture 67" descr="A blue and orange gear with a dollar sign in it&#10;&#10;AI-generated content may be incorrect.">
            <a:extLst>
              <a:ext uri="{FF2B5EF4-FFF2-40B4-BE49-F238E27FC236}">
                <a16:creationId xmlns:a16="http://schemas.microsoft.com/office/drawing/2014/main" id="{C4C0677B-C4D9-6533-907A-F47C448494D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906955" y="5393601"/>
            <a:ext cx="839619" cy="839619"/>
          </a:xfrm>
          <a:prstGeom prst="rect">
            <a:avLst/>
          </a:prstGeom>
        </p:spPr>
      </p:pic>
      <p:grpSp>
        <p:nvGrpSpPr>
          <p:cNvPr id="69" name="Group 68">
            <a:extLst>
              <a:ext uri="{FF2B5EF4-FFF2-40B4-BE49-F238E27FC236}">
                <a16:creationId xmlns:a16="http://schemas.microsoft.com/office/drawing/2014/main" id="{242D2E13-985D-0AA6-97CA-D1395451891A}"/>
              </a:ext>
            </a:extLst>
          </p:cNvPr>
          <p:cNvGrpSpPr>
            <a:grpSpLocks noGrp="1" noUngrp="1" noRot="1" noMove="1" noResize="1"/>
          </p:cNvGrpSpPr>
          <p:nvPr/>
        </p:nvGrpSpPr>
        <p:grpSpPr>
          <a:xfrm>
            <a:off x="1440000" y="10531475"/>
            <a:ext cx="18713585" cy="609600"/>
            <a:chOff x="1440000" y="10531475"/>
            <a:chExt cx="18713585" cy="609600"/>
          </a:xfrm>
        </p:grpSpPr>
        <p:sp>
          <p:nvSpPr>
            <p:cNvPr id="70" name="Rectangle 69">
              <a:extLst>
                <a:ext uri="{FF2B5EF4-FFF2-40B4-BE49-F238E27FC236}">
                  <a16:creationId xmlns:a16="http://schemas.microsoft.com/office/drawing/2014/main" id="{27C8F6D3-E7FF-A043-EAAF-DDBA9AB6AC08}"/>
                </a:ext>
              </a:extLst>
            </p:cNvPr>
            <p:cNvSpPr>
              <a:spLocks noGrp="1" noRot="1" noMove="1" noResize="1" noEditPoints="1" noAdjustHandles="1" noChangeArrowheads="1" noChangeShapeType="1"/>
            </p:cNvSpPr>
            <p:nvPr/>
          </p:nvSpPr>
          <p:spPr>
            <a:xfrm>
              <a:off x="18738850" y="10717264"/>
              <a:ext cx="1414735" cy="42381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object 3">
              <a:extLst>
                <a:ext uri="{FF2B5EF4-FFF2-40B4-BE49-F238E27FC236}">
                  <a16:creationId xmlns:a16="http://schemas.microsoft.com/office/drawing/2014/main" id="{DCCDA7B7-EA18-44A8-61A5-314C7AF53582}"/>
                </a:ext>
              </a:extLst>
            </p:cNvPr>
            <p:cNvSpPr txBox="1">
              <a:spLocks noGrp="1" noRot="1" noMove="1" noResize="1" noEditPoints="1" noAdjustHandles="1" noChangeArrowheads="1" noChangeShapeType="1"/>
            </p:cNvSpPr>
            <p:nvPr/>
          </p:nvSpPr>
          <p:spPr>
            <a:xfrm>
              <a:off x="17488500" y="10770564"/>
              <a:ext cx="2131956" cy="294311"/>
            </a:xfrm>
            <a:prstGeom prst="rect">
              <a:avLst/>
            </a:prstGeom>
          </p:spPr>
          <p:txBody>
            <a:bodyPr vert="horz" wrap="square" lIns="0" tIns="17145" rIns="0" bIns="0" rtlCol="0">
              <a:spAutoFit/>
            </a:bodyPr>
            <a:lstStyle/>
            <a:p>
              <a:pPr marL="12700" algn="r">
                <a:lnSpc>
                  <a:spcPct val="100000"/>
                </a:lnSpc>
                <a:spcBef>
                  <a:spcPts val="135"/>
                </a:spcBef>
              </a:pPr>
              <a:r>
                <a:rPr lang="en-US" dirty="0">
                  <a:solidFill>
                    <a:srgbClr val="1D405E"/>
                  </a:solidFill>
                  <a:latin typeface="Aptos" panose="020B0004020202020204" pitchFamily="34" charset="0"/>
                  <a:cs typeface="Arial"/>
                </a:rPr>
                <a:t>page </a:t>
              </a:r>
              <a:fld id="{210BCA47-D570-ED45-BCF0-56D64CE712AF}" type="slidenum">
                <a:rPr lang="en-US" b="1" smtClean="0">
                  <a:solidFill>
                    <a:srgbClr val="1D405E"/>
                  </a:solidFill>
                  <a:latin typeface="Aptos" panose="020B0004020202020204" pitchFamily="34" charset="0"/>
                  <a:cs typeface="Arial"/>
                </a:rPr>
                <a:t>4</a:t>
              </a:fld>
              <a:endParaRPr b="1" dirty="0">
                <a:latin typeface="Aptos" panose="020B0004020202020204" pitchFamily="34" charset="0"/>
                <a:cs typeface="Arial"/>
              </a:endParaRPr>
            </a:p>
          </p:txBody>
        </p:sp>
        <p:cxnSp>
          <p:nvCxnSpPr>
            <p:cNvPr id="75" name="Straight Connector 74">
              <a:extLst>
                <a:ext uri="{FF2B5EF4-FFF2-40B4-BE49-F238E27FC236}">
                  <a16:creationId xmlns:a16="http://schemas.microsoft.com/office/drawing/2014/main" id="{4F890EC0-6A00-335B-BD25-30E7C5E32EB7}"/>
                </a:ext>
              </a:extLst>
            </p:cNvPr>
            <p:cNvCxnSpPr>
              <a:cxnSpLocks noGrp="1" noRot="1" noMove="1" noResize="1" noEditPoints="1" noAdjustHandles="1" noChangeArrowheads="1" noChangeShapeType="1"/>
            </p:cNvCxnSpPr>
            <p:nvPr/>
          </p:nvCxnSpPr>
          <p:spPr>
            <a:xfrm>
              <a:off x="1440000" y="10531475"/>
              <a:ext cx="15206642" cy="0"/>
            </a:xfrm>
            <a:prstGeom prst="line">
              <a:avLst/>
            </a:prstGeom>
            <a:ln>
              <a:gradFill>
                <a:gsLst>
                  <a:gs pos="26000">
                    <a:schemeClr val="bg1">
                      <a:lumMod val="85000"/>
                    </a:schemeClr>
                  </a:gs>
                  <a:gs pos="99000">
                    <a:schemeClr val="bg2">
                      <a:lumMod val="90000"/>
                      <a:alpha val="15171"/>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76" name="object 58">
              <a:extLst>
                <a:ext uri="{FF2B5EF4-FFF2-40B4-BE49-F238E27FC236}">
                  <a16:creationId xmlns:a16="http://schemas.microsoft.com/office/drawing/2014/main" id="{2B38F582-927D-03FD-0D45-75BE2E8308B7}"/>
                </a:ext>
              </a:extLst>
            </p:cNvPr>
            <p:cNvSpPr txBox="1">
              <a:spLocks noGrp="1" noRot="1" noMove="1" noResize="1" noEditPoints="1" noAdjustHandles="1" noChangeArrowheads="1" noChangeShapeType="1"/>
            </p:cNvSpPr>
            <p:nvPr/>
          </p:nvSpPr>
          <p:spPr>
            <a:xfrm>
              <a:off x="1440000" y="10772167"/>
              <a:ext cx="7684134" cy="291105"/>
            </a:xfrm>
            <a:prstGeom prst="rect">
              <a:avLst/>
            </a:prstGeom>
          </p:spPr>
          <p:txBody>
            <a:bodyPr vert="horz" wrap="square" lIns="0" tIns="13970" rIns="0" bIns="0" rtlCol="0">
              <a:spAutoFit/>
            </a:bodyPr>
            <a:lstStyle>
              <a:defPPr>
                <a:defRPr kern="0"/>
              </a:defPPr>
            </a:lstStyle>
            <a:p>
              <a:pPr marL="12700">
                <a:spcBef>
                  <a:spcPts val="110"/>
                </a:spcBef>
              </a:pPr>
              <a:r>
                <a:rPr lang="en-ZA" b="1" dirty="0">
                  <a:solidFill>
                    <a:srgbClr val="1D3F5E"/>
                  </a:solidFill>
                  <a:latin typeface="Aptos" panose="020B0004020202020204" pitchFamily="34" charset="0"/>
                  <a:cs typeface="Times New Roman"/>
                </a:rPr>
                <a:t>CAPE ZIRCON   </a:t>
              </a:r>
              <a:r>
                <a:rPr lang="en-ZA" dirty="0">
                  <a:solidFill>
                    <a:schemeClr val="tx1">
                      <a:lumMod val="50000"/>
                      <a:lumOff val="50000"/>
                    </a:schemeClr>
                  </a:solidFill>
                  <a:latin typeface="Aptos" panose="020B0004020202020204" pitchFamily="34" charset="0"/>
                </a:rPr>
                <a:t>A world-class discovery…</a:t>
              </a:r>
            </a:p>
          </p:txBody>
        </p:sp>
      </p:grpSp>
      <p:sp>
        <p:nvSpPr>
          <p:cNvPr id="17" name="TextBox 16">
            <a:extLst>
              <a:ext uri="{FF2B5EF4-FFF2-40B4-BE49-F238E27FC236}">
                <a16:creationId xmlns:a16="http://schemas.microsoft.com/office/drawing/2014/main" id="{829E4A9E-AF1B-0F3D-61D9-8D7EAF494D30}"/>
              </a:ext>
            </a:extLst>
          </p:cNvPr>
          <p:cNvSpPr txBox="1"/>
          <p:nvPr/>
        </p:nvSpPr>
        <p:spPr>
          <a:xfrm>
            <a:off x="1399827" y="560195"/>
            <a:ext cx="16062640" cy="1846659"/>
          </a:xfrm>
          <a:prstGeom prst="rect">
            <a:avLst/>
          </a:prstGeom>
          <a:noFill/>
        </p:spPr>
        <p:txBody>
          <a:bodyPr wrap="square">
            <a:spAutoFit/>
          </a:bodyPr>
          <a:lstStyle/>
          <a:p>
            <a:r>
              <a:rPr lang="en-ZA" sz="6000" b="1" dirty="0">
                <a:gradFill>
                  <a:gsLst>
                    <a:gs pos="99000">
                      <a:srgbClr val="1D3F5E"/>
                    </a:gs>
                    <a:gs pos="40000">
                      <a:schemeClr val="tx2"/>
                    </a:gs>
                  </a:gsLst>
                  <a:path path="circle">
                    <a:fillToRect l="100000" t="100000"/>
                  </a:path>
                </a:gradFill>
                <a:effectLst/>
                <a:latin typeface="Aptos ExtraBold" panose="020B0004020202020204" pitchFamily="34" charset="0"/>
              </a:rPr>
              <a:t>P</a:t>
            </a:r>
            <a:r>
              <a:rPr lang="en-ZA" sz="6000" b="1" dirty="0">
                <a:gradFill>
                  <a:gsLst>
                    <a:gs pos="99000">
                      <a:srgbClr val="1D3F5E"/>
                    </a:gs>
                    <a:gs pos="40000">
                      <a:schemeClr val="tx2"/>
                    </a:gs>
                  </a:gsLst>
                  <a:path path="circle">
                    <a:fillToRect l="100000" t="100000"/>
                  </a:path>
                </a:gradFill>
                <a:latin typeface="Aptos ExtraBold" panose="020B0004020202020204" pitchFamily="34" charset="0"/>
              </a:rPr>
              <a:t>RELIMINARY ECONOMIC ASSESSMENT </a:t>
            </a:r>
            <a:r>
              <a:rPr lang="en-ZA" sz="5400" b="1" dirty="0">
                <a:gradFill>
                  <a:gsLst>
                    <a:gs pos="99000">
                      <a:srgbClr val="1D3F5E"/>
                    </a:gs>
                    <a:gs pos="40000">
                      <a:schemeClr val="tx2"/>
                    </a:gs>
                  </a:gsLst>
                  <a:path path="circle">
                    <a:fillToRect l="100000" t="100000"/>
                  </a:path>
                </a:gradFill>
                <a:latin typeface="Aptos ExtraBold" panose="020B0004020202020204" pitchFamily="34" charset="0"/>
              </a:rPr>
              <a:t>(PEA) FINANCIAL HIGHLIGHTS</a:t>
            </a:r>
            <a:endParaRPr lang="en-US" sz="6000" b="1" dirty="0">
              <a:gradFill>
                <a:gsLst>
                  <a:gs pos="99000">
                    <a:srgbClr val="1D3F5E"/>
                  </a:gs>
                  <a:gs pos="40000">
                    <a:schemeClr val="tx2"/>
                  </a:gs>
                </a:gsLst>
                <a:path path="circle">
                  <a:fillToRect l="100000" t="100000"/>
                </a:path>
              </a:gradFill>
              <a:latin typeface="Aptos ExtraBold" panose="020B0004020202020204" pitchFamily="34" charset="0"/>
            </a:endParaRPr>
          </a:p>
        </p:txBody>
      </p:sp>
      <p:sp>
        <p:nvSpPr>
          <p:cNvPr id="24" name="TextBox 23">
            <a:extLst>
              <a:ext uri="{FF2B5EF4-FFF2-40B4-BE49-F238E27FC236}">
                <a16:creationId xmlns:a16="http://schemas.microsoft.com/office/drawing/2014/main" id="{753D2CAB-652E-5BA0-148F-8218CFB3DFA1}"/>
              </a:ext>
            </a:extLst>
          </p:cNvPr>
          <p:cNvSpPr txBox="1"/>
          <p:nvPr/>
        </p:nvSpPr>
        <p:spPr>
          <a:xfrm>
            <a:off x="6411574" y="3159829"/>
            <a:ext cx="4693899" cy="1023357"/>
          </a:xfrm>
          <a:prstGeom prst="rect">
            <a:avLst/>
          </a:prstGeom>
          <a:noFill/>
        </p:spPr>
        <p:txBody>
          <a:bodyPr wrap="square">
            <a:spAutoFit/>
          </a:bodyPr>
          <a:lstStyle/>
          <a:p>
            <a:pPr algn="l" rtl="0" fontAlgn="ctr">
              <a:spcBef>
                <a:spcPts val="1500"/>
              </a:spcBef>
            </a:pPr>
            <a:r>
              <a:rPr lang="en-GB" sz="2000" b="1" kern="1200" dirty="0">
                <a:solidFill>
                  <a:srgbClr val="DC6132"/>
                </a:solidFill>
                <a:effectLst/>
                <a:latin typeface="Aptos ExtraBold" panose="020B0004020202020204" pitchFamily="34" charset="0"/>
                <a:cs typeface="Microsoft Sans Serif" panose="020B0604020202020204" pitchFamily="34" charset="0"/>
              </a:rPr>
              <a:t>ANNUAL REVENUE</a:t>
            </a:r>
          </a:p>
          <a:p>
            <a:pPr algn="l" rtl="0" fontAlgn="ctr">
              <a:spcBef>
                <a:spcPts val="1500"/>
              </a:spcBef>
            </a:pPr>
            <a:r>
              <a:rPr kumimoji="0" lang="en-GB" sz="2800" b="1" i="0" u="none" strike="noStrike" kern="1200" cap="none" spc="0" normalizeH="0" baseline="0" noProof="0" dirty="0">
                <a:ln>
                  <a:noFill/>
                </a:ln>
                <a:solidFill>
                  <a:schemeClr val="tx1">
                    <a:lumMod val="65000"/>
                    <a:lumOff val="35000"/>
                    <a:alpha val="65000"/>
                  </a:schemeClr>
                </a:solidFill>
                <a:effectLst/>
                <a:uLnTx/>
                <a:uFillTx/>
                <a:latin typeface="Aptos" panose="020B0004020202020204" pitchFamily="34" charset="0"/>
                <a:ea typeface="Times New Roman"/>
                <a:cs typeface="Microsoft Sans Serif" panose="020B0604020202020204" pitchFamily="34" charset="0"/>
              </a:rPr>
              <a:t>US$180 million</a:t>
            </a:r>
          </a:p>
        </p:txBody>
      </p:sp>
      <p:pic>
        <p:nvPicPr>
          <p:cNvPr id="140" name="Picture 139">
            <a:extLst>
              <a:ext uri="{FF2B5EF4-FFF2-40B4-BE49-F238E27FC236}">
                <a16:creationId xmlns:a16="http://schemas.microsoft.com/office/drawing/2014/main" id="{5991383A-57A9-F33D-2EFE-C580AD969D9A}"/>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9103843" y="3001819"/>
            <a:ext cx="620846" cy="577124"/>
          </a:xfrm>
          <a:prstGeom prst="rect">
            <a:avLst/>
          </a:prstGeom>
        </p:spPr>
      </p:pic>
      <p:pic>
        <p:nvPicPr>
          <p:cNvPr id="5" name="Picture 4">
            <a:extLst>
              <a:ext uri="{FF2B5EF4-FFF2-40B4-BE49-F238E27FC236}">
                <a16:creationId xmlns:a16="http://schemas.microsoft.com/office/drawing/2014/main" id="{85D666BF-730A-7DE5-16B1-880F9506DCC1}"/>
              </a:ext>
            </a:extLst>
          </p:cNvPr>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14674" y="10547953"/>
            <a:ext cx="1021704" cy="593122"/>
          </a:xfrm>
          <a:prstGeom prst="rect">
            <a:avLst/>
          </a:prstGeom>
          <a:noFill/>
          <a:ln>
            <a:noFill/>
          </a:ln>
        </p:spPr>
      </p:pic>
      <p:sp>
        <p:nvSpPr>
          <p:cNvPr id="141" name="Footnote"/>
          <p:cNvSpPr txBox="1"/>
          <p:nvPr/>
        </p:nvSpPr>
        <p:spPr>
          <a:xfrm>
            <a:off x="1269033" y="9582898"/>
            <a:ext cx="10673850" cy="707886"/>
          </a:xfrm>
          <a:prstGeom prst="rect">
            <a:avLst/>
          </a:prstGeom>
          <a:noFill/>
        </p:spPr>
        <p:txBody>
          <a:bodyPr wrap="square">
            <a:spAutoFit/>
          </a:bodyPr>
          <a:lstStyle/>
          <a:p>
            <a:r>
              <a:rPr sz="2000" dirty="0">
                <a:solidFill>
                  <a:srgbClr val="404040"/>
                </a:solidFill>
                <a:latin typeface="NewsGoth BT"/>
              </a:rPr>
              <a:t>*Simple dry mining (contractor) at surface with no overburden. Standard industry flowsheet via a PCP and SCP to produce mags and non-mags concentrates.</a:t>
            </a:r>
          </a:p>
        </p:txBody>
      </p:sp>
    </p:spTree>
    <p:extLst>
      <p:ext uri="{BB962C8B-B14F-4D97-AF65-F5344CB8AC3E}">
        <p14:creationId xmlns:p14="http://schemas.microsoft.com/office/powerpoint/2010/main" val="29498577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ight Triangle 32">
            <a:extLst>
              <a:ext uri="{FF2B5EF4-FFF2-40B4-BE49-F238E27FC236}">
                <a16:creationId xmlns:a16="http://schemas.microsoft.com/office/drawing/2014/main" id="{CF08F12F-78CD-E50F-797A-DA56F178DF8C}"/>
              </a:ext>
            </a:extLst>
          </p:cNvPr>
          <p:cNvSpPr/>
          <p:nvPr/>
        </p:nvSpPr>
        <p:spPr>
          <a:xfrm flipH="1">
            <a:off x="15028989" y="930275"/>
            <a:ext cx="5085749" cy="10379072"/>
          </a:xfrm>
          <a:prstGeom prst="rtTriangle">
            <a:avLst/>
          </a:prstGeom>
          <a:gradFill>
            <a:gsLst>
              <a:gs pos="24000">
                <a:schemeClr val="bg1">
                  <a:lumMod val="95000"/>
                  <a:alpha val="45000"/>
                </a:schemeClr>
              </a:gs>
              <a:gs pos="100000">
                <a:schemeClr val="bg2">
                  <a:alpha val="57589"/>
                </a:schemeClr>
              </a:gs>
            </a:gsLst>
            <a:path path="circle">
              <a:fillToRect l="100000" t="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34" name="Right Triangle 33">
            <a:extLst>
              <a:ext uri="{FF2B5EF4-FFF2-40B4-BE49-F238E27FC236}">
                <a16:creationId xmlns:a16="http://schemas.microsoft.com/office/drawing/2014/main" id="{3B68B6DA-C3A3-0FA6-FA68-7365617BFAC0}"/>
              </a:ext>
            </a:extLst>
          </p:cNvPr>
          <p:cNvSpPr/>
          <p:nvPr/>
        </p:nvSpPr>
        <p:spPr>
          <a:xfrm flipH="1" flipV="1">
            <a:off x="11684579" y="-70378"/>
            <a:ext cx="8456202" cy="11322749"/>
          </a:xfrm>
          <a:prstGeom prst="rtTriangle">
            <a:avLst/>
          </a:prstGeom>
          <a:gradFill>
            <a:gsLst>
              <a:gs pos="99000">
                <a:schemeClr val="bg1">
                  <a:alpha val="47692"/>
                </a:schemeClr>
              </a:gs>
              <a:gs pos="0">
                <a:schemeClr val="bg2">
                  <a:alpha val="57589"/>
                </a:schemeClr>
              </a:gs>
            </a:gsLst>
            <a:path path="circle">
              <a:fillToRect l="100000" t="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    </a:t>
            </a:r>
          </a:p>
        </p:txBody>
      </p:sp>
      <p:pic>
        <p:nvPicPr>
          <p:cNvPr id="21" name="Picture 20">
            <a:extLst>
              <a:ext uri="{FF2B5EF4-FFF2-40B4-BE49-F238E27FC236}">
                <a16:creationId xmlns:a16="http://schemas.microsoft.com/office/drawing/2014/main" id="{08934B32-E922-89CA-511D-F4EC39C7F4B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8223250" y="-60326"/>
            <a:ext cx="11918695" cy="11365509"/>
          </a:xfrm>
          <a:prstGeom prst="rect">
            <a:avLst/>
          </a:prstGeom>
        </p:spPr>
      </p:pic>
      <p:sp>
        <p:nvSpPr>
          <p:cNvPr id="22" name="Right Triangle 21">
            <a:extLst>
              <a:ext uri="{FF2B5EF4-FFF2-40B4-BE49-F238E27FC236}">
                <a16:creationId xmlns:a16="http://schemas.microsoft.com/office/drawing/2014/main" id="{EB79C293-7C9A-9C4A-8E57-31124515C2E5}"/>
              </a:ext>
            </a:extLst>
          </p:cNvPr>
          <p:cNvSpPr/>
          <p:nvPr/>
        </p:nvSpPr>
        <p:spPr>
          <a:xfrm rot="16200000" flipH="1" flipV="1">
            <a:off x="13937855" y="-1807639"/>
            <a:ext cx="4423751" cy="7928160"/>
          </a:xfrm>
          <a:prstGeom prst="rtTriangle">
            <a:avLst/>
          </a:prstGeom>
          <a:gradFill>
            <a:gsLst>
              <a:gs pos="97000">
                <a:schemeClr val="bg1">
                  <a:alpha val="31535"/>
                </a:schemeClr>
              </a:gs>
              <a:gs pos="19000">
                <a:schemeClr val="bg2">
                  <a:alpha val="0"/>
                </a:schemeClr>
              </a:gs>
            </a:gsLst>
            <a:path path="circle">
              <a:fillToRect l="100000" t="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23" name="Snip Single Corner of Rectangle 132">
            <a:extLst>
              <a:ext uri="{FF2B5EF4-FFF2-40B4-BE49-F238E27FC236}">
                <a16:creationId xmlns:a16="http://schemas.microsoft.com/office/drawing/2014/main" id="{B6D3723E-F6E0-0745-3553-501F93DE39BF}"/>
              </a:ext>
            </a:extLst>
          </p:cNvPr>
          <p:cNvSpPr/>
          <p:nvPr/>
        </p:nvSpPr>
        <p:spPr>
          <a:xfrm rot="10800000" flipH="1" flipV="1">
            <a:off x="6841625" y="-13401"/>
            <a:ext cx="13298975" cy="11293440"/>
          </a:xfrm>
          <a:custGeom>
            <a:avLst/>
            <a:gdLst>
              <a:gd name="connsiteX0" fmla="*/ 0 w 10209629"/>
              <a:gd name="connsiteY0" fmla="*/ 0 h 11266884"/>
              <a:gd name="connsiteX1" fmla="*/ 8507990 w 10209629"/>
              <a:gd name="connsiteY1" fmla="*/ 0 h 11266884"/>
              <a:gd name="connsiteX2" fmla="*/ 10209629 w 10209629"/>
              <a:gd name="connsiteY2" fmla="*/ 1701639 h 11266884"/>
              <a:gd name="connsiteX3" fmla="*/ 10209629 w 10209629"/>
              <a:gd name="connsiteY3" fmla="*/ 11266884 h 11266884"/>
              <a:gd name="connsiteX4" fmla="*/ 0 w 10209629"/>
              <a:gd name="connsiteY4" fmla="*/ 11266884 h 11266884"/>
              <a:gd name="connsiteX5" fmla="*/ 0 w 10209629"/>
              <a:gd name="connsiteY5" fmla="*/ 0 h 11266884"/>
              <a:gd name="connsiteX0" fmla="*/ 0 w 20047895"/>
              <a:gd name="connsiteY0" fmla="*/ 16934 h 11266884"/>
              <a:gd name="connsiteX1" fmla="*/ 18346256 w 20047895"/>
              <a:gd name="connsiteY1" fmla="*/ 0 h 11266884"/>
              <a:gd name="connsiteX2" fmla="*/ 20047895 w 20047895"/>
              <a:gd name="connsiteY2" fmla="*/ 1701639 h 11266884"/>
              <a:gd name="connsiteX3" fmla="*/ 20047895 w 20047895"/>
              <a:gd name="connsiteY3" fmla="*/ 11266884 h 11266884"/>
              <a:gd name="connsiteX4" fmla="*/ 9838266 w 20047895"/>
              <a:gd name="connsiteY4" fmla="*/ 11266884 h 11266884"/>
              <a:gd name="connsiteX5" fmla="*/ 0 w 20047895"/>
              <a:gd name="connsiteY5" fmla="*/ 16934 h 11266884"/>
              <a:gd name="connsiteX0" fmla="*/ 1 w 20047896"/>
              <a:gd name="connsiteY0" fmla="*/ 16934 h 11317684"/>
              <a:gd name="connsiteX1" fmla="*/ 18346257 w 20047896"/>
              <a:gd name="connsiteY1" fmla="*/ 0 h 11317684"/>
              <a:gd name="connsiteX2" fmla="*/ 20047896 w 20047896"/>
              <a:gd name="connsiteY2" fmla="*/ 1701639 h 11317684"/>
              <a:gd name="connsiteX3" fmla="*/ 20047896 w 20047896"/>
              <a:gd name="connsiteY3" fmla="*/ 11266884 h 11317684"/>
              <a:gd name="connsiteX4" fmla="*/ 0 w 20047896"/>
              <a:gd name="connsiteY4" fmla="*/ 11317684 h 11317684"/>
              <a:gd name="connsiteX5" fmla="*/ 1 w 20047896"/>
              <a:gd name="connsiteY5" fmla="*/ 16934 h 11317684"/>
              <a:gd name="connsiteX0" fmla="*/ 1 w 20098696"/>
              <a:gd name="connsiteY0" fmla="*/ 16934 h 11317684"/>
              <a:gd name="connsiteX1" fmla="*/ 18346257 w 20098696"/>
              <a:gd name="connsiteY1" fmla="*/ 0 h 11317684"/>
              <a:gd name="connsiteX2" fmla="*/ 20098696 w 20098696"/>
              <a:gd name="connsiteY2" fmla="*/ 11252039 h 11317684"/>
              <a:gd name="connsiteX3" fmla="*/ 20047896 w 20098696"/>
              <a:gd name="connsiteY3" fmla="*/ 11266884 h 11317684"/>
              <a:gd name="connsiteX4" fmla="*/ 0 w 20098696"/>
              <a:gd name="connsiteY4" fmla="*/ 11317684 h 11317684"/>
              <a:gd name="connsiteX5" fmla="*/ 1 w 20098696"/>
              <a:gd name="connsiteY5" fmla="*/ 16934 h 11317684"/>
              <a:gd name="connsiteX0" fmla="*/ 1 w 20098696"/>
              <a:gd name="connsiteY0" fmla="*/ 1 h 11300751"/>
              <a:gd name="connsiteX1" fmla="*/ 7475056 w 20098696"/>
              <a:gd name="connsiteY1" fmla="*/ 0 h 11300751"/>
              <a:gd name="connsiteX2" fmla="*/ 20098696 w 20098696"/>
              <a:gd name="connsiteY2" fmla="*/ 11235106 h 11300751"/>
              <a:gd name="connsiteX3" fmla="*/ 20047896 w 20098696"/>
              <a:gd name="connsiteY3" fmla="*/ 11249951 h 11300751"/>
              <a:gd name="connsiteX4" fmla="*/ 0 w 20098696"/>
              <a:gd name="connsiteY4" fmla="*/ 11300751 h 11300751"/>
              <a:gd name="connsiteX5" fmla="*/ 1 w 20098696"/>
              <a:gd name="connsiteY5" fmla="*/ 1 h 11300751"/>
              <a:gd name="connsiteX0" fmla="*/ 1 w 20098696"/>
              <a:gd name="connsiteY0" fmla="*/ 1 h 11300751"/>
              <a:gd name="connsiteX1" fmla="*/ 7475056 w 20098696"/>
              <a:gd name="connsiteY1" fmla="*/ 0 h 11300751"/>
              <a:gd name="connsiteX2" fmla="*/ 20098696 w 20098696"/>
              <a:gd name="connsiteY2" fmla="*/ 11235106 h 11300751"/>
              <a:gd name="connsiteX3" fmla="*/ 10768430 w 20098696"/>
              <a:gd name="connsiteY3" fmla="*/ 11283817 h 11300751"/>
              <a:gd name="connsiteX4" fmla="*/ 0 w 20098696"/>
              <a:gd name="connsiteY4" fmla="*/ 11300751 h 11300751"/>
              <a:gd name="connsiteX5" fmla="*/ 1 w 20098696"/>
              <a:gd name="connsiteY5" fmla="*/ 1 h 11300751"/>
              <a:gd name="connsiteX0" fmla="*/ 1 w 10785362"/>
              <a:gd name="connsiteY0" fmla="*/ 1 h 11300751"/>
              <a:gd name="connsiteX1" fmla="*/ 7475056 w 10785362"/>
              <a:gd name="connsiteY1" fmla="*/ 0 h 11300751"/>
              <a:gd name="connsiteX2" fmla="*/ 10785362 w 10785362"/>
              <a:gd name="connsiteY2" fmla="*/ 11268973 h 11300751"/>
              <a:gd name="connsiteX3" fmla="*/ 10768430 w 10785362"/>
              <a:gd name="connsiteY3" fmla="*/ 11283817 h 11300751"/>
              <a:gd name="connsiteX4" fmla="*/ 0 w 10785362"/>
              <a:gd name="connsiteY4" fmla="*/ 11300751 h 11300751"/>
              <a:gd name="connsiteX5" fmla="*/ 1 w 10785362"/>
              <a:gd name="connsiteY5" fmla="*/ 1 h 11300751"/>
              <a:gd name="connsiteX0" fmla="*/ 1 w 10785362"/>
              <a:gd name="connsiteY0" fmla="*/ 33867 h 11334617"/>
              <a:gd name="connsiteX1" fmla="*/ 4020656 w 10785362"/>
              <a:gd name="connsiteY1" fmla="*/ 0 h 11334617"/>
              <a:gd name="connsiteX2" fmla="*/ 10785362 w 10785362"/>
              <a:gd name="connsiteY2" fmla="*/ 11302839 h 11334617"/>
              <a:gd name="connsiteX3" fmla="*/ 10768430 w 10785362"/>
              <a:gd name="connsiteY3" fmla="*/ 11317683 h 11334617"/>
              <a:gd name="connsiteX4" fmla="*/ 0 w 10785362"/>
              <a:gd name="connsiteY4" fmla="*/ 11334617 h 11334617"/>
              <a:gd name="connsiteX5" fmla="*/ 1 w 10785362"/>
              <a:gd name="connsiteY5" fmla="*/ 33867 h 11334617"/>
              <a:gd name="connsiteX0" fmla="*/ 0 w 13968828"/>
              <a:gd name="connsiteY0" fmla="*/ 16934 h 11334617"/>
              <a:gd name="connsiteX1" fmla="*/ 7204122 w 13968828"/>
              <a:gd name="connsiteY1" fmla="*/ 0 h 11334617"/>
              <a:gd name="connsiteX2" fmla="*/ 13968828 w 13968828"/>
              <a:gd name="connsiteY2" fmla="*/ 11302839 h 11334617"/>
              <a:gd name="connsiteX3" fmla="*/ 13951896 w 13968828"/>
              <a:gd name="connsiteY3" fmla="*/ 11317683 h 11334617"/>
              <a:gd name="connsiteX4" fmla="*/ 3183466 w 13968828"/>
              <a:gd name="connsiteY4" fmla="*/ 11334617 h 11334617"/>
              <a:gd name="connsiteX5" fmla="*/ 0 w 13968828"/>
              <a:gd name="connsiteY5" fmla="*/ 16934 h 11334617"/>
              <a:gd name="connsiteX0" fmla="*/ 0 w 13968828"/>
              <a:gd name="connsiteY0" fmla="*/ 16934 h 11317684"/>
              <a:gd name="connsiteX1" fmla="*/ 7204122 w 13968828"/>
              <a:gd name="connsiteY1" fmla="*/ 0 h 11317684"/>
              <a:gd name="connsiteX2" fmla="*/ 13968828 w 13968828"/>
              <a:gd name="connsiteY2" fmla="*/ 11302839 h 11317684"/>
              <a:gd name="connsiteX3" fmla="*/ 13951896 w 13968828"/>
              <a:gd name="connsiteY3" fmla="*/ 11317683 h 11317684"/>
              <a:gd name="connsiteX4" fmla="*/ 33866 w 13968828"/>
              <a:gd name="connsiteY4" fmla="*/ 11317684 h 11317684"/>
              <a:gd name="connsiteX5" fmla="*/ 0 w 13968828"/>
              <a:gd name="connsiteY5" fmla="*/ 16934 h 11317684"/>
              <a:gd name="connsiteX0" fmla="*/ 0 w 13968828"/>
              <a:gd name="connsiteY0" fmla="*/ 16934 h 11317684"/>
              <a:gd name="connsiteX1" fmla="*/ 6243665 w 13968828"/>
              <a:gd name="connsiteY1" fmla="*/ 0 h 11317684"/>
              <a:gd name="connsiteX2" fmla="*/ 13968828 w 13968828"/>
              <a:gd name="connsiteY2" fmla="*/ 11302839 h 11317684"/>
              <a:gd name="connsiteX3" fmla="*/ 13951896 w 13968828"/>
              <a:gd name="connsiteY3" fmla="*/ 11317683 h 11317684"/>
              <a:gd name="connsiteX4" fmla="*/ 33866 w 13968828"/>
              <a:gd name="connsiteY4" fmla="*/ 11317684 h 11317684"/>
              <a:gd name="connsiteX5" fmla="*/ 0 w 13968828"/>
              <a:gd name="connsiteY5" fmla="*/ 16934 h 11317684"/>
              <a:gd name="connsiteX0" fmla="*/ 0 w 13968828"/>
              <a:gd name="connsiteY0" fmla="*/ 16934 h 11317684"/>
              <a:gd name="connsiteX1" fmla="*/ 6243665 w 13968828"/>
              <a:gd name="connsiteY1" fmla="*/ 0 h 11317684"/>
              <a:gd name="connsiteX2" fmla="*/ 13968828 w 13968828"/>
              <a:gd name="connsiteY2" fmla="*/ 11302839 h 11317684"/>
              <a:gd name="connsiteX3" fmla="*/ 13951896 w 13968828"/>
              <a:gd name="connsiteY3" fmla="*/ 11317683 h 11317684"/>
              <a:gd name="connsiteX4" fmla="*/ 33866 w 13968828"/>
              <a:gd name="connsiteY4" fmla="*/ 11317684 h 11317684"/>
              <a:gd name="connsiteX5" fmla="*/ 0 w 13968828"/>
              <a:gd name="connsiteY5" fmla="*/ 16934 h 11317684"/>
              <a:gd name="connsiteX0" fmla="*/ 0 w 13968828"/>
              <a:gd name="connsiteY0" fmla="*/ 16934 h 11317684"/>
              <a:gd name="connsiteX1" fmla="*/ 6243665 w 13968828"/>
              <a:gd name="connsiteY1" fmla="*/ 0 h 11317684"/>
              <a:gd name="connsiteX2" fmla="*/ 13968828 w 13968828"/>
              <a:gd name="connsiteY2" fmla="*/ 11302839 h 11317684"/>
              <a:gd name="connsiteX3" fmla="*/ 13951896 w 13968828"/>
              <a:gd name="connsiteY3" fmla="*/ 11317683 h 11317684"/>
              <a:gd name="connsiteX4" fmla="*/ 33866 w 13968828"/>
              <a:gd name="connsiteY4" fmla="*/ 11317684 h 11317684"/>
              <a:gd name="connsiteX5" fmla="*/ 0 w 13968828"/>
              <a:gd name="connsiteY5" fmla="*/ 16934 h 11317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68828" h="11317684">
                <a:moveTo>
                  <a:pt x="0" y="16934"/>
                </a:moveTo>
                <a:lnTo>
                  <a:pt x="6243665" y="0"/>
                </a:lnTo>
                <a:lnTo>
                  <a:pt x="13968828" y="11302839"/>
                </a:lnTo>
                <a:lnTo>
                  <a:pt x="13951896" y="11317683"/>
                </a:lnTo>
                <a:lnTo>
                  <a:pt x="33866" y="11317684"/>
                </a:lnTo>
                <a:cubicBezTo>
                  <a:pt x="33866" y="7550767"/>
                  <a:pt x="0" y="3783851"/>
                  <a:pt x="0" y="16934"/>
                </a:cubicBezTo>
                <a:close/>
              </a:path>
            </a:pathLst>
          </a:custGeom>
          <a:solidFill>
            <a:schemeClr val="bg1"/>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D3F5E"/>
              </a:solidFill>
            </a:endParaRPr>
          </a:p>
        </p:txBody>
      </p:sp>
      <p:sp>
        <p:nvSpPr>
          <p:cNvPr id="30" name="TextBox 29">
            <a:extLst>
              <a:ext uri="{FF2B5EF4-FFF2-40B4-BE49-F238E27FC236}">
                <a16:creationId xmlns:a16="http://schemas.microsoft.com/office/drawing/2014/main" id="{AE93B4BC-3C16-123C-70CB-BB5A059B1526}"/>
              </a:ext>
            </a:extLst>
          </p:cNvPr>
          <p:cNvSpPr txBox="1"/>
          <p:nvPr/>
        </p:nvSpPr>
        <p:spPr>
          <a:xfrm>
            <a:off x="874423" y="2973739"/>
            <a:ext cx="14630400" cy="369332"/>
          </a:xfrm>
          <a:prstGeom prst="rect">
            <a:avLst/>
          </a:prstGeom>
          <a:noFill/>
        </p:spPr>
        <p:txBody>
          <a:bodyPr wrap="square" lIns="0" tIns="0" rIns="0" bIns="0">
            <a:spAutoFit/>
          </a:bodyPr>
          <a:lstStyle/>
          <a:p>
            <a:pPr marL="244475">
              <a:spcBef>
                <a:spcPts val="600"/>
              </a:spcBef>
            </a:pPr>
            <a:r>
              <a:rPr lang="en-ZA" sz="2400" b="1" dirty="0">
                <a:solidFill>
                  <a:srgbClr val="DC6132"/>
                </a:solidFill>
                <a:latin typeface="Aptos" panose="020B0004020202020204" pitchFamily="34" charset="0"/>
                <a:cs typeface="Microsoft Sans Serif" panose="020B0604020202020204" pitchFamily="34" charset="0"/>
              </a:rPr>
              <a:t>JORC Compliant Mineral Resource Estimate </a:t>
            </a:r>
            <a:r>
              <a:rPr lang="en-ZA" sz="2400" dirty="0">
                <a:solidFill>
                  <a:srgbClr val="DC6132"/>
                </a:solidFill>
                <a:latin typeface="Aptos" panose="020B0004020202020204" pitchFamily="34" charset="0"/>
                <a:cs typeface="Microsoft Sans Serif" panose="020B0604020202020204" pitchFamily="34" charset="0"/>
              </a:rPr>
              <a:t>(cut-off grade 1.5% THM), October 2026</a:t>
            </a:r>
          </a:p>
        </p:txBody>
      </p:sp>
      <p:sp>
        <p:nvSpPr>
          <p:cNvPr id="37" name="TextBox 36">
            <a:extLst>
              <a:ext uri="{FF2B5EF4-FFF2-40B4-BE49-F238E27FC236}">
                <a16:creationId xmlns:a16="http://schemas.microsoft.com/office/drawing/2014/main" id="{186DCF19-80A6-1E28-F4A6-FDC9A0DF4DD6}"/>
              </a:ext>
            </a:extLst>
          </p:cNvPr>
          <p:cNvSpPr txBox="1"/>
          <p:nvPr/>
        </p:nvSpPr>
        <p:spPr>
          <a:xfrm>
            <a:off x="9725914" y="6217134"/>
            <a:ext cx="5120640" cy="2377440"/>
          </a:xfrm>
          <a:prstGeom prst="rect">
            <a:avLst/>
          </a:prstGeom>
          <a:noFill/>
        </p:spPr>
        <p:txBody>
          <a:bodyPr wrap="square" lIns="0" tIns="0" rIns="0" bIns="0" anchor="t">
            <a:noAutofit/>
          </a:bodyPr>
          <a:lstStyle/>
          <a:p>
            <a:pPr>
              <a:spcAft>
                <a:spcPts val="600"/>
              </a:spcAft>
              <a:buClr>
                <a:srgbClr val="DC6132"/>
              </a:buClr>
              <a:defRPr/>
            </a:pPr>
            <a:r>
              <a:rPr lang="en-GB" sz="1800" b="1" dirty="0">
                <a:latin typeface="Aptos" panose="020B0004020202020204" pitchFamily="34" charset="0"/>
              </a:rPr>
              <a:t>Notes: </a:t>
            </a:r>
          </a:p>
          <a:p>
            <a:pPr marL="226191" indent="-226191">
              <a:spcAft>
                <a:spcPts val="600"/>
              </a:spcAft>
              <a:buClr>
                <a:srgbClr val="DC6132"/>
              </a:buClr>
              <a:buFont typeface="Arial" panose="020B0604020202020204" pitchFamily="34" charset="0"/>
              <a:buChar char="•"/>
              <a:defRPr/>
            </a:pPr>
            <a:r>
              <a:rPr lang="en-GB" sz="1800" b="1" dirty="0">
                <a:latin typeface="Aptos SemiBold" panose="020B0004020202020204" pitchFamily="34" charset="0"/>
              </a:rPr>
              <a:t>RAS</a:t>
            </a:r>
            <a:r>
              <a:rPr lang="en-GB" sz="1800" dirty="0">
                <a:latin typeface="Aptos" panose="020B0004020202020204" pitchFamily="34" charset="0"/>
              </a:rPr>
              <a:t> – Red Aeolian Sands </a:t>
            </a:r>
          </a:p>
          <a:p>
            <a:pPr marL="226191" indent="-226191">
              <a:spcAft>
                <a:spcPts val="600"/>
              </a:spcAft>
              <a:buClr>
                <a:srgbClr val="DC6132"/>
              </a:buClr>
              <a:buFont typeface="Arial" panose="020B0604020202020204" pitchFamily="34" charset="0"/>
              <a:buChar char="•"/>
              <a:defRPr/>
            </a:pPr>
            <a:r>
              <a:rPr lang="en-GB" sz="1800" b="1" dirty="0">
                <a:latin typeface="Aptos SemiBold" panose="020B0004020202020204" pitchFamily="34" charset="0"/>
              </a:rPr>
              <a:t>OFS HZ </a:t>
            </a:r>
            <a:r>
              <a:rPr lang="en-GB" sz="1800" dirty="0">
                <a:latin typeface="Aptos" panose="020B0004020202020204" pitchFamily="34" charset="0"/>
              </a:rPr>
              <a:t>– Orange Feldspathic Sands High Zircon</a:t>
            </a:r>
          </a:p>
          <a:p>
            <a:pPr marL="226191" indent="-226191">
              <a:spcAft>
                <a:spcPts val="600"/>
              </a:spcAft>
              <a:buClr>
                <a:srgbClr val="DC6132"/>
              </a:buClr>
              <a:buFont typeface="Arial" panose="020B0604020202020204" pitchFamily="34" charset="0"/>
              <a:buChar char="•"/>
              <a:defRPr/>
            </a:pPr>
            <a:r>
              <a:rPr lang="en-GB" sz="1800" b="1" dirty="0">
                <a:latin typeface="Aptos SemiBold" panose="020B0004020202020204" pitchFamily="34" charset="0"/>
              </a:rPr>
              <a:t>OFS LZ </a:t>
            </a:r>
            <a:r>
              <a:rPr lang="en-GB" sz="1800" dirty="0">
                <a:latin typeface="Aptos" panose="020B0004020202020204" pitchFamily="34" charset="0"/>
              </a:rPr>
              <a:t>– Orange Feldspathic Sands Low Zircon</a:t>
            </a:r>
          </a:p>
          <a:p>
            <a:pPr marL="226191" indent="-226191">
              <a:spcAft>
                <a:spcPts val="600"/>
              </a:spcAft>
              <a:buClr>
                <a:srgbClr val="DC6132"/>
              </a:buClr>
              <a:buFont typeface="Arial" panose="020B0604020202020204" pitchFamily="34" charset="0"/>
              <a:buChar char="•"/>
              <a:defRPr/>
            </a:pPr>
            <a:r>
              <a:rPr lang="en-GB" sz="1800" b="1" dirty="0">
                <a:latin typeface="Aptos SemiBold" panose="020B0004020202020204" pitchFamily="34" charset="0"/>
              </a:rPr>
              <a:t>STRL </a:t>
            </a:r>
            <a:r>
              <a:rPr lang="en-GB" sz="1800" dirty="0">
                <a:latin typeface="Aptos" panose="020B0004020202020204" pitchFamily="34" charset="0"/>
              </a:rPr>
              <a:t>– Strandline</a:t>
            </a:r>
          </a:p>
          <a:p>
            <a:pPr marL="226191" indent="-226191">
              <a:spcAft>
                <a:spcPts val="600"/>
              </a:spcAft>
              <a:buClr>
                <a:srgbClr val="DC6132"/>
              </a:buClr>
              <a:buFont typeface="Arial" panose="020B0604020202020204" pitchFamily="34" charset="0"/>
              <a:buChar char="•"/>
              <a:defRPr/>
            </a:pPr>
            <a:r>
              <a:rPr lang="en-GB" sz="1800" dirty="0">
                <a:latin typeface="Aptos" panose="020B0004020202020204" pitchFamily="34" charset="0"/>
              </a:rPr>
              <a:t>Totals may not add due to rounding</a:t>
            </a:r>
          </a:p>
        </p:txBody>
      </p:sp>
      <p:sp>
        <p:nvSpPr>
          <p:cNvPr id="20" name="object 2">
            <a:extLst>
              <a:ext uri="{FF2B5EF4-FFF2-40B4-BE49-F238E27FC236}">
                <a16:creationId xmlns:a16="http://schemas.microsoft.com/office/drawing/2014/main" id="{E3E98D87-1026-1162-00C7-83B52CF0EB29}"/>
              </a:ext>
            </a:extLst>
          </p:cNvPr>
          <p:cNvSpPr txBox="1">
            <a:spLocks/>
          </p:cNvSpPr>
          <p:nvPr/>
        </p:nvSpPr>
        <p:spPr>
          <a:xfrm>
            <a:off x="1441450" y="694840"/>
            <a:ext cx="11659702" cy="2017860"/>
          </a:xfrm>
          <a:prstGeom prst="rect">
            <a:avLst/>
          </a:prstGeom>
        </p:spPr>
        <p:txBody>
          <a:bodyPr vert="horz" wrap="square" lIns="0" tIns="220345" rIns="0" bIns="0" rtlCol="0">
            <a:spAutoFit/>
          </a:bodyPr>
          <a:lstStyle>
            <a:lvl1pPr>
              <a:defRPr sz="3850" b="1" i="0">
                <a:solidFill>
                  <a:srgbClr val="253E5D"/>
                </a:solidFill>
                <a:latin typeface="Times New Roman"/>
                <a:ea typeface="+mj-ea"/>
                <a:cs typeface="Times New Roman"/>
              </a:defRPr>
            </a:lvl1pPr>
          </a:lstStyle>
          <a:p>
            <a:pPr marL="12700" marR="5080">
              <a:lnSpc>
                <a:spcPts val="7000"/>
              </a:lnSpc>
              <a:spcBef>
                <a:spcPts val="1735"/>
              </a:spcBef>
            </a:pPr>
            <a:r>
              <a:rPr lang="en-ZA" sz="6000" dirty="0">
                <a:solidFill>
                  <a:schemeClr val="tx2"/>
                </a:solidFill>
                <a:latin typeface="Aptos" panose="020B0004020202020204" pitchFamily="34" charset="0"/>
              </a:rPr>
              <a:t>PRE-FEASIBILITY – RESOURCE STATEMENT</a:t>
            </a:r>
          </a:p>
        </p:txBody>
      </p:sp>
      <p:grpSp>
        <p:nvGrpSpPr>
          <p:cNvPr id="3" name="Group 2">
            <a:extLst>
              <a:ext uri="{FF2B5EF4-FFF2-40B4-BE49-F238E27FC236}">
                <a16:creationId xmlns:a16="http://schemas.microsoft.com/office/drawing/2014/main" id="{7304630E-3648-1BE6-199A-ADBCB1C6F9F6}"/>
              </a:ext>
            </a:extLst>
          </p:cNvPr>
          <p:cNvGrpSpPr/>
          <p:nvPr/>
        </p:nvGrpSpPr>
        <p:grpSpPr>
          <a:xfrm>
            <a:off x="1320665" y="10491421"/>
            <a:ext cx="18713585" cy="609600"/>
            <a:chOff x="1440000" y="10531475"/>
            <a:chExt cx="18713585" cy="609600"/>
          </a:xfrm>
        </p:grpSpPr>
        <p:sp>
          <p:nvSpPr>
            <p:cNvPr id="4" name="Rectangle 3">
              <a:extLst>
                <a:ext uri="{FF2B5EF4-FFF2-40B4-BE49-F238E27FC236}">
                  <a16:creationId xmlns:a16="http://schemas.microsoft.com/office/drawing/2014/main" id="{25232DA8-41BB-6FE6-A082-360E95D0A273}"/>
                </a:ext>
              </a:extLst>
            </p:cNvPr>
            <p:cNvSpPr/>
            <p:nvPr/>
          </p:nvSpPr>
          <p:spPr>
            <a:xfrm>
              <a:off x="18738850" y="10717264"/>
              <a:ext cx="1414735" cy="42381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bject 3">
              <a:extLst>
                <a:ext uri="{FF2B5EF4-FFF2-40B4-BE49-F238E27FC236}">
                  <a16:creationId xmlns:a16="http://schemas.microsoft.com/office/drawing/2014/main" id="{30F2FA78-115A-F18F-0634-3C0BF45395AA}"/>
                </a:ext>
              </a:extLst>
            </p:cNvPr>
            <p:cNvSpPr txBox="1"/>
            <p:nvPr/>
          </p:nvSpPr>
          <p:spPr>
            <a:xfrm>
              <a:off x="17488500" y="10770564"/>
              <a:ext cx="2131956" cy="294311"/>
            </a:xfrm>
            <a:prstGeom prst="rect">
              <a:avLst/>
            </a:prstGeom>
          </p:spPr>
          <p:txBody>
            <a:bodyPr vert="horz" wrap="square" lIns="0" tIns="17145" rIns="0" bIns="0" rtlCol="0">
              <a:spAutoFit/>
            </a:bodyPr>
            <a:lstStyle/>
            <a:p>
              <a:pPr marL="12700" algn="r">
                <a:lnSpc>
                  <a:spcPct val="100000"/>
                </a:lnSpc>
                <a:spcBef>
                  <a:spcPts val="135"/>
                </a:spcBef>
              </a:pPr>
              <a:r>
                <a:rPr lang="en-US" dirty="0">
                  <a:solidFill>
                    <a:srgbClr val="1D405E"/>
                  </a:solidFill>
                  <a:latin typeface="Aptos" panose="020B0004020202020204" pitchFamily="34" charset="0"/>
                  <a:cs typeface="Arial"/>
                </a:rPr>
                <a:t>page</a:t>
              </a:r>
              <a:r>
                <a:rPr dirty="0">
                  <a:solidFill>
                    <a:srgbClr val="1D405E"/>
                  </a:solidFill>
                  <a:latin typeface="Aptos" panose="020B0004020202020204" pitchFamily="34" charset="0"/>
                  <a:cs typeface="Arial"/>
                </a:rPr>
                <a:t> </a:t>
              </a:r>
              <a:fld id="{210BCA47-D570-ED45-BCF0-56D64CE712AF}" type="slidenum">
                <a:rPr lang="en-US" b="1" smtClean="0">
                  <a:solidFill>
                    <a:srgbClr val="1D405E"/>
                  </a:solidFill>
                  <a:latin typeface="Aptos" panose="020B0004020202020204" pitchFamily="34" charset="0"/>
                  <a:cs typeface="Arial"/>
                </a:rPr>
                <a:t>5</a:t>
              </a:fld>
              <a:endParaRPr b="1" dirty="0">
                <a:latin typeface="Aptos" panose="020B0004020202020204" pitchFamily="34" charset="0"/>
                <a:cs typeface="Arial"/>
              </a:endParaRPr>
            </a:p>
          </p:txBody>
        </p:sp>
        <p:cxnSp>
          <p:nvCxnSpPr>
            <p:cNvPr id="8" name="Straight Connector 7">
              <a:extLst>
                <a:ext uri="{FF2B5EF4-FFF2-40B4-BE49-F238E27FC236}">
                  <a16:creationId xmlns:a16="http://schemas.microsoft.com/office/drawing/2014/main" id="{2FF8C8A5-AF29-38F3-9662-07C1E2ACAC8C}"/>
                </a:ext>
              </a:extLst>
            </p:cNvPr>
            <p:cNvCxnSpPr/>
            <p:nvPr/>
          </p:nvCxnSpPr>
          <p:spPr>
            <a:xfrm>
              <a:off x="1440000" y="10531475"/>
              <a:ext cx="15206642" cy="0"/>
            </a:xfrm>
            <a:prstGeom prst="line">
              <a:avLst/>
            </a:prstGeom>
            <a:ln>
              <a:gradFill>
                <a:gsLst>
                  <a:gs pos="26000">
                    <a:schemeClr val="bg1">
                      <a:lumMod val="85000"/>
                    </a:schemeClr>
                  </a:gs>
                  <a:gs pos="99000">
                    <a:schemeClr val="bg2">
                      <a:lumMod val="90000"/>
                      <a:alpha val="15171"/>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9" name="object 58">
              <a:extLst>
                <a:ext uri="{FF2B5EF4-FFF2-40B4-BE49-F238E27FC236}">
                  <a16:creationId xmlns:a16="http://schemas.microsoft.com/office/drawing/2014/main" id="{E861BEF7-C96A-F8DD-7CDB-70656AF47FF9}"/>
                </a:ext>
              </a:extLst>
            </p:cNvPr>
            <p:cNvSpPr txBox="1"/>
            <p:nvPr/>
          </p:nvSpPr>
          <p:spPr>
            <a:xfrm>
              <a:off x="1440000" y="10772167"/>
              <a:ext cx="7684134" cy="291105"/>
            </a:xfrm>
            <a:prstGeom prst="rect">
              <a:avLst/>
            </a:prstGeom>
          </p:spPr>
          <p:txBody>
            <a:bodyPr vert="horz" wrap="square" lIns="0" tIns="13970" rIns="0" bIns="0" rtlCol="0">
              <a:spAutoFit/>
            </a:bodyPr>
            <a:lstStyle>
              <a:defPPr>
                <a:defRPr kern="0"/>
              </a:defPPr>
            </a:lstStyle>
            <a:p>
              <a:pPr marL="12700">
                <a:spcBef>
                  <a:spcPts val="110"/>
                </a:spcBef>
              </a:pPr>
              <a:r>
                <a:rPr lang="en-ZA" b="1" dirty="0">
                  <a:solidFill>
                    <a:srgbClr val="1D3F5E"/>
                  </a:solidFill>
                  <a:latin typeface="Aptos" panose="020B0004020202020204" pitchFamily="34" charset="0"/>
                  <a:cs typeface="Times New Roman"/>
                </a:rPr>
                <a:t>CAPE ZIRCON   </a:t>
              </a:r>
              <a:r>
                <a:rPr lang="en-ZA" dirty="0">
                  <a:solidFill>
                    <a:schemeClr val="tx1">
                      <a:lumMod val="50000"/>
                      <a:lumOff val="50000"/>
                    </a:schemeClr>
                  </a:solidFill>
                  <a:latin typeface="Aptos" panose="020B0004020202020204" pitchFamily="34" charset="0"/>
                </a:rPr>
                <a:t>A world-class discovery…</a:t>
              </a:r>
            </a:p>
          </p:txBody>
        </p:sp>
      </p:grpSp>
      <p:pic>
        <p:nvPicPr>
          <p:cNvPr id="29" name="Picture 28">
            <a:extLst>
              <a:ext uri="{FF2B5EF4-FFF2-40B4-BE49-F238E27FC236}">
                <a16:creationId xmlns:a16="http://schemas.microsoft.com/office/drawing/2014/main" id="{AADBED0A-2E07-0D52-B5BC-22A1662C49A8}"/>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4674" y="10547953"/>
            <a:ext cx="1021704" cy="593122"/>
          </a:xfrm>
          <a:prstGeom prst="rect">
            <a:avLst/>
          </a:prstGeom>
          <a:noFill/>
          <a:ln>
            <a:noFill/>
          </a:ln>
        </p:spPr>
      </p:pic>
      <p:graphicFrame>
        <p:nvGraphicFramePr>
          <p:cNvPr id="915" name="Table 35"/>
          <p:cNvGraphicFramePr>
            <a:graphicFrameLocks noGrp="1"/>
          </p:cNvGraphicFramePr>
          <p:nvPr>
            <p:extLst>
              <p:ext uri="{D42A27DB-BD31-4B8C-83A1-F6EECF244321}">
                <p14:modId xmlns:p14="http://schemas.microsoft.com/office/powerpoint/2010/main" val="2262107884"/>
              </p:ext>
            </p:extLst>
          </p:nvPr>
        </p:nvGraphicFramePr>
        <p:xfrm>
          <a:off x="984250" y="3702534"/>
          <a:ext cx="8549640" cy="6477000"/>
        </p:xfrm>
        <a:graphic>
          <a:graphicData uri="http://schemas.openxmlformats.org/drawingml/2006/table">
            <a:tbl>
              <a:tblPr>
                <a:effectLst>
                  <a:outerShdw blurRad="254000" dist="38100" dir="2700000" algn="tl" rotWithShape="0">
                    <a:prstClr val="black">
                      <a:alpha val="15000"/>
                    </a:prstClr>
                  </a:outerShdw>
                </a:effectLst>
                <a:tableStyleId>{5C22544A-7EE6-4342-B048-85BDC9FD1C3A}</a:tableStyleId>
              </a:tblPr>
              <a:tblGrid>
                <a:gridCol w="1380000">
                  <a:extLst>
                    <a:ext uri="{9D8B030D-6E8A-4147-A177-3AD203B41FA5}">
                      <a16:colId xmlns:a16="http://schemas.microsoft.com/office/drawing/2014/main" val="20000"/>
                    </a:ext>
                  </a:extLst>
                </a:gridCol>
                <a:gridCol w="1120000">
                  <a:extLst>
                    <a:ext uri="{9D8B030D-6E8A-4147-A177-3AD203B41FA5}">
                      <a16:colId xmlns:a16="http://schemas.microsoft.com/office/drawing/2014/main" val="20001"/>
                    </a:ext>
                  </a:extLst>
                </a:gridCol>
                <a:gridCol w="1143000">
                  <a:extLst>
                    <a:ext uri="{9D8B030D-6E8A-4147-A177-3AD203B41FA5}">
                      <a16:colId xmlns:a16="http://schemas.microsoft.com/office/drawing/2014/main" val="20002"/>
                    </a:ext>
                  </a:extLst>
                </a:gridCol>
                <a:gridCol w="868680">
                  <a:extLst>
                    <a:ext uri="{9D8B030D-6E8A-4147-A177-3AD203B41FA5}">
                      <a16:colId xmlns:a16="http://schemas.microsoft.com/office/drawing/2014/main" val="20003"/>
                    </a:ext>
                  </a:extLst>
                </a:gridCol>
                <a:gridCol w="1051560">
                  <a:extLst>
                    <a:ext uri="{9D8B030D-6E8A-4147-A177-3AD203B41FA5}">
                      <a16:colId xmlns:a16="http://schemas.microsoft.com/office/drawing/2014/main" val="20004"/>
                    </a:ext>
                  </a:extLst>
                </a:gridCol>
                <a:gridCol w="914400">
                  <a:extLst>
                    <a:ext uri="{9D8B030D-6E8A-4147-A177-3AD203B41FA5}">
                      <a16:colId xmlns:a16="http://schemas.microsoft.com/office/drawing/2014/main" val="20005"/>
                    </a:ext>
                  </a:extLst>
                </a:gridCol>
                <a:gridCol w="914400">
                  <a:extLst>
                    <a:ext uri="{9D8B030D-6E8A-4147-A177-3AD203B41FA5}">
                      <a16:colId xmlns:a16="http://schemas.microsoft.com/office/drawing/2014/main" val="20006"/>
                    </a:ext>
                  </a:extLst>
                </a:gridCol>
                <a:gridCol w="1157600">
                  <a:extLst>
                    <a:ext uri="{9D8B030D-6E8A-4147-A177-3AD203B41FA5}">
                      <a16:colId xmlns:a16="http://schemas.microsoft.com/office/drawing/2014/main" val="20007"/>
                    </a:ext>
                  </a:extLst>
                </a:gridCol>
              </a:tblGrid>
              <a:tr h="431800">
                <a:tc>
                  <a:txBody>
                    <a:bodyPr/>
                    <a:lstStyle/>
                    <a:p>
                      <a:pPr algn="l" rtl="0" fontAlgn="ctr"/>
                      <a:r>
                        <a:rPr lang="en-ID" sz="1500" b="1" u="none" strike="noStrike" dirty="0">
                          <a:solidFill>
                            <a:schemeClr val="bg1"/>
                          </a:solidFill>
                          <a:effectLst/>
                          <a:latin typeface="Aptos" panose="020B0004020202020204" pitchFamily="34" charset="0"/>
                        </a:rPr>
                        <a:t>Classification</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8100" cap="flat" cmpd="sng" algn="ctr">
                      <a:solidFill>
                        <a:schemeClr val="bg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1D3F5E"/>
                    </a:solidFill>
                  </a:tcPr>
                </a:tc>
                <a:tc>
                  <a:txBody>
                    <a:bodyPr/>
                    <a:lstStyle/>
                    <a:p>
                      <a:pPr algn="l" rtl="0" fontAlgn="ctr"/>
                      <a:r>
                        <a:rPr lang="en-ID" sz="1500" b="1" u="none" strike="noStrike" dirty="0">
                          <a:solidFill>
                            <a:schemeClr val="bg1"/>
                          </a:solidFill>
                          <a:effectLst/>
                          <a:latin typeface="Aptos" panose="020B0004020202020204" pitchFamily="34" charset="0"/>
                        </a:rPr>
                        <a:t>Domain</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8100" cap="flat" cmpd="sng" algn="ctr">
                      <a:solidFill>
                        <a:schemeClr val="bg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1D3F5E"/>
                    </a:solidFill>
                  </a:tcPr>
                </a:tc>
                <a:tc>
                  <a:txBody>
                    <a:bodyPr/>
                    <a:lstStyle/>
                    <a:p>
                      <a:pPr algn="r" rtl="0" fontAlgn="ctr"/>
                      <a:r>
                        <a:rPr lang="en-ID" sz="1500" b="1" u="none" strike="noStrike" dirty="0">
                          <a:solidFill>
                            <a:schemeClr val="bg1"/>
                          </a:solidFill>
                          <a:effectLst/>
                          <a:latin typeface="Aptos" panose="020B0004020202020204" pitchFamily="34" charset="0"/>
                        </a:rPr>
                        <a:t>Tonnes (Mt)</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8100" cap="flat" cmpd="sng" algn="ctr">
                      <a:solidFill>
                        <a:schemeClr val="bg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1D3F5E"/>
                    </a:solidFill>
                  </a:tcPr>
                </a:tc>
                <a:tc>
                  <a:txBody>
                    <a:bodyPr/>
                    <a:lstStyle/>
                    <a:p>
                      <a:pPr algn="r" rtl="0" fontAlgn="ctr"/>
                      <a:r>
                        <a:rPr lang="en-ID" sz="1500" b="1" u="none" strike="noStrike" dirty="0">
                          <a:solidFill>
                            <a:schemeClr val="bg1"/>
                          </a:solidFill>
                          <a:effectLst/>
                          <a:latin typeface="Aptos" panose="020B0004020202020204" pitchFamily="34" charset="0"/>
                        </a:rPr>
                        <a:t>THM %</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8100" cap="flat" cmpd="sng" algn="ctr">
                      <a:solidFill>
                        <a:schemeClr val="bg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1D3F5E"/>
                    </a:solidFill>
                  </a:tcPr>
                </a:tc>
                <a:tc>
                  <a:txBody>
                    <a:bodyPr/>
                    <a:lstStyle/>
                    <a:p>
                      <a:pPr algn="r" rtl="0" fontAlgn="ctr"/>
                      <a:r>
                        <a:rPr lang="en-ID" sz="1500" b="1" u="none" strike="noStrike" dirty="0">
                          <a:solidFill>
                            <a:schemeClr val="bg1"/>
                          </a:solidFill>
                          <a:effectLst/>
                          <a:latin typeface="Aptos" panose="020B0004020202020204" pitchFamily="34" charset="0"/>
                        </a:rPr>
                        <a:t>Ilmenite %</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8100" cap="flat" cmpd="sng" algn="ctr">
                      <a:solidFill>
                        <a:schemeClr val="bg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1D3F5E"/>
                    </a:solidFill>
                  </a:tcPr>
                </a:tc>
                <a:tc>
                  <a:txBody>
                    <a:bodyPr/>
                    <a:lstStyle/>
                    <a:p>
                      <a:pPr algn="r" rtl="0" fontAlgn="ctr"/>
                      <a:r>
                        <a:rPr lang="en-ID" sz="1500" b="1" u="none" strike="noStrike" dirty="0">
                          <a:solidFill>
                            <a:schemeClr val="bg1"/>
                          </a:solidFill>
                          <a:effectLst/>
                          <a:latin typeface="Aptos" panose="020B0004020202020204" pitchFamily="34" charset="0"/>
                        </a:rPr>
                        <a:t>Rutile %</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8100" cap="flat" cmpd="sng" algn="ctr">
                      <a:solidFill>
                        <a:schemeClr val="bg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1D3F5E"/>
                    </a:solidFill>
                  </a:tcPr>
                </a:tc>
                <a:tc>
                  <a:txBody>
                    <a:bodyPr/>
                    <a:lstStyle/>
                    <a:p>
                      <a:pPr algn="r" rtl="0" fontAlgn="ctr"/>
                      <a:r>
                        <a:rPr lang="en-ID" sz="1500" b="1" u="none" strike="noStrike" dirty="0">
                          <a:solidFill>
                            <a:schemeClr val="bg1"/>
                          </a:solidFill>
                          <a:effectLst/>
                          <a:latin typeface="Aptos" panose="020B0004020202020204" pitchFamily="34" charset="0"/>
                        </a:rPr>
                        <a:t>Zircon %</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8100" cap="flat" cmpd="sng" algn="ctr">
                      <a:solidFill>
                        <a:schemeClr val="bg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1D3F5E"/>
                    </a:solidFill>
                  </a:tcPr>
                </a:tc>
                <a:tc>
                  <a:txBody>
                    <a:bodyPr/>
                    <a:lstStyle/>
                    <a:p>
                      <a:pPr algn="r" rtl="0" fontAlgn="ctr"/>
                      <a:r>
                        <a:rPr lang="en-ID" sz="1500" b="1" u="none" strike="noStrike" dirty="0">
                          <a:solidFill>
                            <a:schemeClr val="bg1"/>
                          </a:solidFill>
                          <a:effectLst/>
                          <a:latin typeface="Aptos" panose="020B0004020202020204" pitchFamily="34" charset="0"/>
                        </a:rPr>
                        <a:t>Monazite %</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8100" cap="flat" cmpd="sng" algn="ctr">
                      <a:solidFill>
                        <a:schemeClr val="bg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1D3F5E"/>
                    </a:solidFill>
                  </a:tcPr>
                </a:tc>
                <a:extLst>
                  <a:ext uri="{0D108BD9-81ED-4DB2-BD59-A6C34878D82A}">
                    <a16:rowId xmlns:a16="http://schemas.microsoft.com/office/drawing/2014/main" val="10000"/>
                  </a:ext>
                </a:extLst>
              </a:tr>
              <a:tr h="431800">
                <a:tc rowSpan="4">
                  <a:txBody>
                    <a:bodyPr/>
                    <a:lstStyle/>
                    <a:p>
                      <a:pPr algn="l" rtl="0" fontAlgn="ctr"/>
                      <a:r>
                        <a:rPr lang="en-ID" sz="1800" b="1" i="0" u="none" strike="noStrike" dirty="0">
                          <a:solidFill>
                            <a:schemeClr val="tx1">
                              <a:lumMod val="65000"/>
                              <a:lumOff val="35000"/>
                            </a:schemeClr>
                          </a:solidFill>
                          <a:effectLst/>
                          <a:latin typeface="Aptos" panose="020B0004020202020204" pitchFamily="34" charset="0"/>
                        </a:rPr>
                        <a:t>Measured</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l" rtl="0" fontAlgn="ctr"/>
                      <a:r>
                        <a:rPr lang="en-ID" sz="1800" b="0" i="0" u="none" strike="noStrike" dirty="0">
                          <a:solidFill>
                            <a:schemeClr val="tx1">
                              <a:lumMod val="65000"/>
                              <a:lumOff val="35000"/>
                            </a:schemeClr>
                          </a:solidFill>
                          <a:effectLst/>
                          <a:latin typeface="Aptos" panose="020B0004020202020204" pitchFamily="34" charset="0"/>
                        </a:rPr>
                        <a:t>RAS</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22.2</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4.05</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1.76</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0.57</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0.65</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0.013</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431800">
                <a:tc vMerge="1">
                  <a:txBody>
                    <a:bodyPr/>
                    <a:lstStyle/>
                    <a:p>
                      <a:pPr algn="ctr" rtl="0" fontAlgn="ctr"/>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l" rtl="0" fontAlgn="ctr"/>
                      <a:r>
                        <a:rPr lang="en-ID" sz="1800" b="0" i="0" u="none" strike="noStrike" dirty="0">
                          <a:solidFill>
                            <a:schemeClr val="tx1">
                              <a:lumMod val="65000"/>
                              <a:lumOff val="35000"/>
                            </a:schemeClr>
                          </a:solidFill>
                          <a:effectLst/>
                          <a:latin typeface="Aptos" panose="020B0004020202020204" pitchFamily="34" charset="0"/>
                        </a:rPr>
                        <a:t>OFS HZ</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252.4</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3.34</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1.26</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0.39</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0.39</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0.010</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431800">
                <a:tc vMerge="1">
                  <a:txBody>
                    <a:bodyPr/>
                    <a:lstStyle/>
                    <a:p>
                      <a:pPr algn="ctr" rtl="0" fontAlgn="ctr"/>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l" rtl="0" fontAlgn="ctr"/>
                      <a:r>
                        <a:rPr lang="en-ID" sz="1800" b="0" i="0" u="none" strike="noStrike" dirty="0">
                          <a:solidFill>
                            <a:schemeClr val="tx1">
                              <a:lumMod val="65000"/>
                              <a:lumOff val="35000"/>
                            </a:schemeClr>
                          </a:solidFill>
                          <a:effectLst/>
                          <a:latin typeface="Aptos" panose="020B0004020202020204" pitchFamily="34" charset="0"/>
                        </a:rPr>
                        <a:t>OFS LZ</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50.0</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2.81</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1.01</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0.13</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0.14</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0.006</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431800">
                <a:tc vMerge="1">
                  <a:txBody>
                    <a:bodyPr/>
                    <a:lstStyle/>
                    <a:p>
                      <a:pPr algn="ctr" rtl="0" fontAlgn="ctr"/>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l" rtl="0" fontAlgn="ctr"/>
                      <a:r>
                        <a:rPr lang="en-ID" sz="1800" b="1" i="0" u="none" strike="noStrike" dirty="0">
                          <a:solidFill>
                            <a:schemeClr val="tx1">
                              <a:lumMod val="65000"/>
                              <a:lumOff val="35000"/>
                            </a:schemeClr>
                          </a:solidFill>
                          <a:effectLst/>
                          <a:latin typeface="Aptos" panose="020B0004020202020204" pitchFamily="34" charset="0"/>
                        </a:rPr>
                        <a:t>Sub-total</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2F2F2"/>
                    </a:solidFill>
                  </a:tcPr>
                </a:tc>
                <a:tc>
                  <a:txBody>
                    <a:bodyPr/>
                    <a:lstStyle/>
                    <a:p>
                      <a:pPr algn="r" rtl="0" fontAlgn="ctr"/>
                      <a:r>
                        <a:rPr lang="en-ID" sz="1800" b="1" i="0" u="none" strike="noStrike" dirty="0">
                          <a:solidFill>
                            <a:schemeClr val="tx1">
                              <a:lumMod val="65000"/>
                              <a:lumOff val="35000"/>
                            </a:schemeClr>
                          </a:solidFill>
                          <a:effectLst/>
                          <a:latin typeface="Aptos" panose="020B0004020202020204" pitchFamily="34" charset="0"/>
                        </a:rPr>
                        <a:t>324.6</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2F2F2"/>
                    </a:solidFill>
                  </a:tcPr>
                </a:tc>
                <a:tc>
                  <a:txBody>
                    <a:bodyPr/>
                    <a:lstStyle/>
                    <a:p>
                      <a:pPr algn="r" rtl="0" fontAlgn="ctr"/>
                      <a:r>
                        <a:rPr lang="en-ID" sz="1800" b="1" i="0" u="none" strike="noStrike" dirty="0">
                          <a:solidFill>
                            <a:schemeClr val="tx1">
                              <a:lumMod val="65000"/>
                              <a:lumOff val="35000"/>
                            </a:schemeClr>
                          </a:solidFill>
                          <a:effectLst/>
                          <a:latin typeface="Aptos" panose="020B0004020202020204" pitchFamily="34" charset="0"/>
                        </a:rPr>
                        <a:t>3.31</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2F2F2"/>
                    </a:solidFill>
                  </a:tcPr>
                </a:tc>
                <a:tc>
                  <a:txBody>
                    <a:bodyPr/>
                    <a:lstStyle/>
                    <a:p>
                      <a:pPr algn="r" rtl="0" fontAlgn="ctr"/>
                      <a:r>
                        <a:rPr lang="en-ID" sz="1800" b="1" i="0" u="none" strike="noStrike" dirty="0">
                          <a:solidFill>
                            <a:schemeClr val="tx1">
                              <a:lumMod val="65000"/>
                              <a:lumOff val="35000"/>
                            </a:schemeClr>
                          </a:solidFill>
                          <a:effectLst/>
                          <a:latin typeface="Aptos" panose="020B0004020202020204" pitchFamily="34" charset="0"/>
                        </a:rPr>
                        <a:t>1.25</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2F2F2"/>
                    </a:solidFill>
                  </a:tcPr>
                </a:tc>
                <a:tc>
                  <a:txBody>
                    <a:bodyPr/>
                    <a:lstStyle/>
                    <a:p>
                      <a:pPr algn="r" rtl="0" fontAlgn="ctr"/>
                      <a:r>
                        <a:rPr lang="en-ID" sz="1800" b="1" i="0" u="none" strike="noStrike" dirty="0">
                          <a:solidFill>
                            <a:schemeClr val="tx1">
                              <a:lumMod val="65000"/>
                              <a:lumOff val="35000"/>
                            </a:schemeClr>
                          </a:solidFill>
                          <a:effectLst/>
                          <a:latin typeface="Aptos" panose="020B0004020202020204" pitchFamily="34" charset="0"/>
                        </a:rPr>
                        <a:t>0.36</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2F2F2"/>
                    </a:solidFill>
                  </a:tcPr>
                </a:tc>
                <a:tc>
                  <a:txBody>
                    <a:bodyPr/>
                    <a:lstStyle/>
                    <a:p>
                      <a:pPr algn="r" rtl="0" fontAlgn="ctr"/>
                      <a:r>
                        <a:rPr lang="en-ID" sz="1800" b="1" i="0" u="none" strike="noStrike" dirty="0">
                          <a:solidFill>
                            <a:schemeClr val="tx1">
                              <a:lumMod val="65000"/>
                              <a:lumOff val="35000"/>
                            </a:schemeClr>
                          </a:solidFill>
                          <a:effectLst/>
                          <a:latin typeface="Aptos" panose="020B0004020202020204" pitchFamily="34" charset="0"/>
                        </a:rPr>
                        <a:t>0.37</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2F2F2"/>
                    </a:solidFill>
                  </a:tcPr>
                </a:tc>
                <a:tc>
                  <a:txBody>
                    <a:bodyPr/>
                    <a:lstStyle/>
                    <a:p>
                      <a:pPr algn="r" rtl="0" fontAlgn="ctr"/>
                      <a:r>
                        <a:rPr lang="en-ID" sz="1800" b="1" i="0" u="none" strike="noStrike" dirty="0">
                          <a:solidFill>
                            <a:schemeClr val="tx1">
                              <a:lumMod val="65000"/>
                              <a:lumOff val="35000"/>
                            </a:schemeClr>
                          </a:solidFill>
                          <a:effectLst/>
                          <a:latin typeface="Aptos" panose="020B0004020202020204" pitchFamily="34" charset="0"/>
                        </a:rPr>
                        <a:t>0.010</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2F2F2"/>
                    </a:solidFill>
                  </a:tcPr>
                </a:tc>
                <a:extLst>
                  <a:ext uri="{0D108BD9-81ED-4DB2-BD59-A6C34878D82A}">
                    <a16:rowId xmlns:a16="http://schemas.microsoft.com/office/drawing/2014/main" val="10004"/>
                  </a:ext>
                </a:extLst>
              </a:tr>
              <a:tr h="431800">
                <a:tc rowSpan="5">
                  <a:txBody>
                    <a:bodyPr/>
                    <a:lstStyle/>
                    <a:p>
                      <a:pPr algn="l" rtl="0" fontAlgn="ctr"/>
                      <a:r>
                        <a:rPr lang="en-ID" sz="1800" b="1" i="0" u="none" strike="noStrike" dirty="0">
                          <a:solidFill>
                            <a:schemeClr val="tx1">
                              <a:lumMod val="65000"/>
                              <a:lumOff val="35000"/>
                            </a:schemeClr>
                          </a:solidFill>
                          <a:effectLst/>
                          <a:latin typeface="Aptos" panose="020B0004020202020204" pitchFamily="34" charset="0"/>
                        </a:rPr>
                        <a:t>Indicated</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l" rtl="0" fontAlgn="ctr"/>
                      <a:r>
                        <a:rPr lang="en-ID" sz="1800" b="0" i="0" u="none" strike="noStrike" dirty="0">
                          <a:solidFill>
                            <a:schemeClr val="tx1">
                              <a:lumMod val="65000"/>
                              <a:lumOff val="35000"/>
                            </a:schemeClr>
                          </a:solidFill>
                          <a:effectLst/>
                          <a:latin typeface="Aptos" panose="020B0004020202020204" pitchFamily="34" charset="0"/>
                        </a:rPr>
                        <a:t>RAS</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135.4</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3.12</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1.39</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0.45</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0.47</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0.010</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431800">
                <a:tc vMerge="1">
                  <a:txBody>
                    <a:bodyPr/>
                    <a:lstStyle/>
                    <a:p>
                      <a:pPr algn="ctr" rtl="0" fontAlgn="ctr"/>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l" rtl="0" fontAlgn="ctr"/>
                      <a:r>
                        <a:rPr lang="en-ID" sz="1800" b="0" i="0" u="none" strike="noStrike" dirty="0">
                          <a:solidFill>
                            <a:schemeClr val="tx1">
                              <a:lumMod val="65000"/>
                              <a:lumOff val="35000"/>
                            </a:schemeClr>
                          </a:solidFill>
                          <a:effectLst/>
                          <a:latin typeface="Aptos" panose="020B0004020202020204" pitchFamily="34" charset="0"/>
                        </a:rPr>
                        <a:t>OFS HZ</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162.7</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2.91</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1.05</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0.33</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0.42</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0.009</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431800">
                <a:tc vMerge="1">
                  <a:txBody>
                    <a:bodyPr/>
                    <a:lstStyle/>
                    <a:p>
                      <a:pPr algn="ctr" rtl="0" fontAlgn="ctr"/>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l" rtl="0" fontAlgn="ctr"/>
                      <a:r>
                        <a:rPr lang="en-ID" sz="1800" b="0" i="0" u="none" strike="noStrike" dirty="0">
                          <a:solidFill>
                            <a:schemeClr val="tx1">
                              <a:lumMod val="65000"/>
                              <a:lumOff val="35000"/>
                            </a:schemeClr>
                          </a:solidFill>
                          <a:effectLst/>
                          <a:latin typeface="Aptos" panose="020B0004020202020204" pitchFamily="34" charset="0"/>
                        </a:rPr>
                        <a:t>OFS LZ</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35.2</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2.85</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1.11</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0.14</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0.16</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0.006</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431800">
                <a:tc vMerge="1">
                  <a:txBody>
                    <a:bodyPr/>
                    <a:lstStyle/>
                    <a:p>
                      <a:pPr algn="ctr" rtl="0" fontAlgn="ctr"/>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l" rtl="0" fontAlgn="ctr"/>
                      <a:r>
                        <a:rPr lang="en-ID" sz="1800" b="0" i="0" u="none" strike="noStrike" dirty="0">
                          <a:solidFill>
                            <a:schemeClr val="tx1">
                              <a:lumMod val="65000"/>
                              <a:lumOff val="35000"/>
                            </a:schemeClr>
                          </a:solidFill>
                          <a:effectLst/>
                          <a:latin typeface="Aptos" panose="020B0004020202020204" pitchFamily="34" charset="0"/>
                        </a:rPr>
                        <a:t>STRL</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29.9</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13.69</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4.56</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0.41</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0.59</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0.015</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431800">
                <a:tc vMerge="1">
                  <a:txBody>
                    <a:bodyPr/>
                    <a:lstStyle/>
                    <a:p>
                      <a:pPr algn="ctr" rtl="0" fontAlgn="ctr"/>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l" rtl="0" fontAlgn="ctr"/>
                      <a:r>
                        <a:rPr lang="en-ID" sz="1800" b="1" i="0" u="none" strike="noStrike" dirty="0">
                          <a:solidFill>
                            <a:schemeClr val="tx1">
                              <a:lumMod val="65000"/>
                              <a:lumOff val="35000"/>
                            </a:schemeClr>
                          </a:solidFill>
                          <a:effectLst/>
                          <a:latin typeface="Aptos" panose="020B0004020202020204" pitchFamily="34" charset="0"/>
                        </a:rPr>
                        <a:t>Sub-total</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2F2F2"/>
                    </a:solidFill>
                  </a:tcPr>
                </a:tc>
                <a:tc>
                  <a:txBody>
                    <a:bodyPr/>
                    <a:lstStyle/>
                    <a:p>
                      <a:pPr algn="r" rtl="0" fontAlgn="ctr"/>
                      <a:r>
                        <a:rPr lang="en-ID" sz="1800" b="1" i="0" u="none" strike="noStrike" dirty="0">
                          <a:solidFill>
                            <a:schemeClr val="tx1">
                              <a:lumMod val="65000"/>
                              <a:lumOff val="35000"/>
                            </a:schemeClr>
                          </a:solidFill>
                          <a:effectLst/>
                          <a:latin typeface="Aptos" panose="020B0004020202020204" pitchFamily="34" charset="0"/>
                        </a:rPr>
                        <a:t>363.2</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2F2F2"/>
                    </a:solidFill>
                  </a:tcPr>
                </a:tc>
                <a:tc>
                  <a:txBody>
                    <a:bodyPr/>
                    <a:lstStyle/>
                    <a:p>
                      <a:pPr algn="r" rtl="0" fontAlgn="ctr"/>
                      <a:r>
                        <a:rPr lang="en-ID" sz="1800" b="1" i="0" u="none" strike="noStrike" dirty="0">
                          <a:solidFill>
                            <a:schemeClr val="tx1">
                              <a:lumMod val="65000"/>
                              <a:lumOff val="35000"/>
                            </a:schemeClr>
                          </a:solidFill>
                          <a:effectLst/>
                          <a:latin typeface="Aptos" panose="020B0004020202020204" pitchFamily="34" charset="0"/>
                        </a:rPr>
                        <a:t>3.87</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2F2F2"/>
                    </a:solidFill>
                  </a:tcPr>
                </a:tc>
                <a:tc>
                  <a:txBody>
                    <a:bodyPr/>
                    <a:lstStyle/>
                    <a:p>
                      <a:pPr algn="r" rtl="0" fontAlgn="ctr"/>
                      <a:r>
                        <a:rPr lang="en-ID" sz="1800" b="1" i="0" u="none" strike="noStrike" dirty="0">
                          <a:solidFill>
                            <a:schemeClr val="tx1">
                              <a:lumMod val="65000"/>
                              <a:lumOff val="35000"/>
                            </a:schemeClr>
                          </a:solidFill>
                          <a:effectLst/>
                          <a:latin typeface="Aptos" panose="020B0004020202020204" pitchFamily="34" charset="0"/>
                        </a:rPr>
                        <a:t>1.47</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2F2F2"/>
                    </a:solidFill>
                  </a:tcPr>
                </a:tc>
                <a:tc>
                  <a:txBody>
                    <a:bodyPr/>
                    <a:lstStyle/>
                    <a:p>
                      <a:pPr algn="r" rtl="0" fontAlgn="ctr"/>
                      <a:r>
                        <a:rPr lang="en-ID" sz="1800" b="1" i="0" u="none" strike="noStrike" dirty="0">
                          <a:solidFill>
                            <a:schemeClr val="tx1">
                              <a:lumMod val="65000"/>
                              <a:lumOff val="35000"/>
                            </a:schemeClr>
                          </a:solidFill>
                          <a:effectLst/>
                          <a:latin typeface="Aptos" panose="020B0004020202020204" pitchFamily="34" charset="0"/>
                        </a:rPr>
                        <a:t>0.36</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2F2F2"/>
                    </a:solidFill>
                  </a:tcPr>
                </a:tc>
                <a:tc>
                  <a:txBody>
                    <a:bodyPr/>
                    <a:lstStyle/>
                    <a:p>
                      <a:pPr algn="r" rtl="0" fontAlgn="ctr"/>
                      <a:r>
                        <a:rPr lang="en-ID" sz="1800" b="1" i="0" u="none" strike="noStrike" dirty="0">
                          <a:solidFill>
                            <a:schemeClr val="tx1">
                              <a:lumMod val="65000"/>
                              <a:lumOff val="35000"/>
                            </a:schemeClr>
                          </a:solidFill>
                          <a:effectLst/>
                          <a:latin typeface="Aptos" panose="020B0004020202020204" pitchFamily="34" charset="0"/>
                        </a:rPr>
                        <a:t>0.43</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2F2F2"/>
                    </a:solidFill>
                  </a:tcPr>
                </a:tc>
                <a:tc>
                  <a:txBody>
                    <a:bodyPr/>
                    <a:lstStyle/>
                    <a:p>
                      <a:pPr algn="r" rtl="0" fontAlgn="ctr"/>
                      <a:r>
                        <a:rPr lang="en-ID" sz="1800" b="1" i="0" u="none" strike="noStrike" dirty="0">
                          <a:solidFill>
                            <a:schemeClr val="tx1">
                              <a:lumMod val="65000"/>
                              <a:lumOff val="35000"/>
                            </a:schemeClr>
                          </a:solidFill>
                          <a:effectLst/>
                          <a:latin typeface="Aptos" panose="020B0004020202020204" pitchFamily="34" charset="0"/>
                        </a:rPr>
                        <a:t>0.010</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2F2F2"/>
                    </a:solidFill>
                  </a:tcPr>
                </a:tc>
                <a:extLst>
                  <a:ext uri="{0D108BD9-81ED-4DB2-BD59-A6C34878D82A}">
                    <a16:rowId xmlns:a16="http://schemas.microsoft.com/office/drawing/2014/main" val="10009"/>
                  </a:ext>
                </a:extLst>
              </a:tr>
              <a:tr h="431800">
                <a:tc rowSpan="4">
                  <a:txBody>
                    <a:bodyPr/>
                    <a:lstStyle/>
                    <a:p>
                      <a:pPr algn="l" rtl="0" fontAlgn="ctr"/>
                      <a:r>
                        <a:rPr lang="en-ID" sz="1800" b="1" i="0" u="none" strike="noStrike" dirty="0">
                          <a:solidFill>
                            <a:schemeClr val="tx1">
                              <a:lumMod val="65000"/>
                              <a:lumOff val="35000"/>
                            </a:schemeClr>
                          </a:solidFill>
                          <a:effectLst/>
                          <a:latin typeface="Aptos" panose="020B0004020202020204" pitchFamily="34" charset="0"/>
                        </a:rPr>
                        <a:t>Inferred</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l" rtl="0" fontAlgn="ctr"/>
                      <a:r>
                        <a:rPr lang="en-ID" sz="1800" b="0" i="0" u="none" strike="noStrike" dirty="0">
                          <a:solidFill>
                            <a:schemeClr val="tx1">
                              <a:lumMod val="65000"/>
                              <a:lumOff val="35000"/>
                            </a:schemeClr>
                          </a:solidFill>
                          <a:effectLst/>
                          <a:latin typeface="Aptos" panose="020B0004020202020204" pitchFamily="34" charset="0"/>
                        </a:rPr>
                        <a:t>RAS</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16.7</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2.81</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1.26</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0.41</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0.44</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0.009</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r h="431800">
                <a:tc vMerge="1">
                  <a:txBody>
                    <a:bodyPr/>
                    <a:lstStyle/>
                    <a:p>
                      <a:pPr algn="ctr" rtl="0" fontAlgn="ctr"/>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l" rtl="0" fontAlgn="ctr"/>
                      <a:r>
                        <a:rPr lang="en-ID" sz="1800" b="0" i="0" u="none" strike="noStrike" dirty="0">
                          <a:solidFill>
                            <a:schemeClr val="tx1">
                              <a:lumMod val="65000"/>
                              <a:lumOff val="35000"/>
                            </a:schemeClr>
                          </a:solidFill>
                          <a:effectLst/>
                          <a:latin typeface="Aptos" panose="020B0004020202020204" pitchFamily="34" charset="0"/>
                        </a:rPr>
                        <a:t>OFS HZ</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154.5</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3.00</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1.19</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0.37</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0.45</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0.009</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11"/>
                  </a:ext>
                </a:extLst>
              </a:tr>
              <a:tr h="431800">
                <a:tc vMerge="1">
                  <a:txBody>
                    <a:bodyPr/>
                    <a:lstStyle/>
                    <a:p>
                      <a:pPr algn="ctr" rtl="0" fontAlgn="ctr"/>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l" rtl="0" fontAlgn="ctr"/>
                      <a:r>
                        <a:rPr lang="en-ID" sz="1800" b="0" i="0" u="none" strike="noStrike" dirty="0">
                          <a:solidFill>
                            <a:schemeClr val="tx1">
                              <a:lumMod val="65000"/>
                              <a:lumOff val="35000"/>
                            </a:schemeClr>
                          </a:solidFill>
                          <a:effectLst/>
                          <a:latin typeface="Aptos" panose="020B0004020202020204" pitchFamily="34" charset="0"/>
                        </a:rPr>
                        <a:t>OFS LZ</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42.4</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2.51</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0.90</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0.12</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0.13</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0.006</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12"/>
                  </a:ext>
                </a:extLst>
              </a:tr>
              <a:tr h="431800">
                <a:tc vMerge="1">
                  <a:txBody>
                    <a:bodyPr/>
                    <a:lstStyle/>
                    <a:p>
                      <a:pPr algn="ctr" rtl="0" fontAlgn="ctr"/>
                      <a:endParaRPr/>
                    </a:p>
                  </a:txBody>
                  <a:tcPr marL="0" marR="0"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l" rtl="0" fontAlgn="ctr"/>
                      <a:r>
                        <a:rPr lang="en-ID" sz="1800" b="1" i="0" u="none" strike="noStrike" dirty="0">
                          <a:solidFill>
                            <a:schemeClr val="tx1">
                              <a:lumMod val="65000"/>
                              <a:lumOff val="35000"/>
                            </a:schemeClr>
                          </a:solidFill>
                          <a:effectLst/>
                          <a:latin typeface="Aptos" panose="020B0004020202020204" pitchFamily="34" charset="0"/>
                        </a:rPr>
                        <a:t>Sub-total</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2F2F2"/>
                    </a:solidFill>
                  </a:tcPr>
                </a:tc>
                <a:tc>
                  <a:txBody>
                    <a:bodyPr/>
                    <a:lstStyle/>
                    <a:p>
                      <a:pPr algn="r" rtl="0" fontAlgn="ctr"/>
                      <a:r>
                        <a:rPr lang="en-ID" sz="1800" b="1" i="0" u="none" strike="noStrike" dirty="0">
                          <a:solidFill>
                            <a:schemeClr val="tx1">
                              <a:lumMod val="65000"/>
                              <a:lumOff val="35000"/>
                            </a:schemeClr>
                          </a:solidFill>
                          <a:effectLst/>
                          <a:latin typeface="Aptos" panose="020B0004020202020204" pitchFamily="34" charset="0"/>
                        </a:rPr>
                        <a:t>213.5</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2F2F2"/>
                    </a:solidFill>
                  </a:tcPr>
                </a:tc>
                <a:tc>
                  <a:txBody>
                    <a:bodyPr/>
                    <a:lstStyle/>
                    <a:p>
                      <a:pPr algn="r" rtl="0" fontAlgn="ctr"/>
                      <a:r>
                        <a:rPr lang="en-ID" sz="1800" b="1" i="0" u="none" strike="noStrike" dirty="0">
                          <a:solidFill>
                            <a:schemeClr val="tx1">
                              <a:lumMod val="65000"/>
                              <a:lumOff val="35000"/>
                            </a:schemeClr>
                          </a:solidFill>
                          <a:effectLst/>
                          <a:latin typeface="Aptos" panose="020B0004020202020204" pitchFamily="34" charset="0"/>
                        </a:rPr>
                        <a:t>2.89</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2F2F2"/>
                    </a:solidFill>
                  </a:tcPr>
                </a:tc>
                <a:tc>
                  <a:txBody>
                    <a:bodyPr/>
                    <a:lstStyle/>
                    <a:p>
                      <a:pPr algn="r" rtl="0" fontAlgn="ctr"/>
                      <a:r>
                        <a:rPr lang="en-ID" sz="1800" b="1" i="0" u="none" strike="noStrike" dirty="0">
                          <a:solidFill>
                            <a:schemeClr val="tx1">
                              <a:lumMod val="65000"/>
                              <a:lumOff val="35000"/>
                            </a:schemeClr>
                          </a:solidFill>
                          <a:effectLst/>
                          <a:latin typeface="Aptos" panose="020B0004020202020204" pitchFamily="34" charset="0"/>
                        </a:rPr>
                        <a:t>1.14</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2F2F2"/>
                    </a:solidFill>
                  </a:tcPr>
                </a:tc>
                <a:tc>
                  <a:txBody>
                    <a:bodyPr/>
                    <a:lstStyle/>
                    <a:p>
                      <a:pPr algn="r" rtl="0" fontAlgn="ctr"/>
                      <a:r>
                        <a:rPr lang="en-ID" sz="1800" b="1" i="0" u="none" strike="noStrike" dirty="0">
                          <a:solidFill>
                            <a:schemeClr val="tx1">
                              <a:lumMod val="65000"/>
                              <a:lumOff val="35000"/>
                            </a:schemeClr>
                          </a:solidFill>
                          <a:effectLst/>
                          <a:latin typeface="Aptos" panose="020B0004020202020204" pitchFamily="34" charset="0"/>
                        </a:rPr>
                        <a:t>0.32</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2F2F2"/>
                    </a:solidFill>
                  </a:tcPr>
                </a:tc>
                <a:tc>
                  <a:txBody>
                    <a:bodyPr/>
                    <a:lstStyle/>
                    <a:p>
                      <a:pPr algn="r" rtl="0" fontAlgn="ctr"/>
                      <a:r>
                        <a:rPr lang="en-ID" sz="1800" b="1" i="0" u="none" strike="noStrike" dirty="0">
                          <a:solidFill>
                            <a:schemeClr val="tx1">
                              <a:lumMod val="65000"/>
                              <a:lumOff val="35000"/>
                            </a:schemeClr>
                          </a:solidFill>
                          <a:effectLst/>
                          <a:latin typeface="Aptos" panose="020B0004020202020204" pitchFamily="34" charset="0"/>
                        </a:rPr>
                        <a:t>0.39</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2F2F2"/>
                    </a:solidFill>
                  </a:tcPr>
                </a:tc>
                <a:tc>
                  <a:txBody>
                    <a:bodyPr/>
                    <a:lstStyle/>
                    <a:p>
                      <a:pPr algn="r" rtl="0" fontAlgn="ctr"/>
                      <a:r>
                        <a:rPr lang="en-ID" sz="1800" b="1" i="0" u="none" strike="noStrike" dirty="0">
                          <a:solidFill>
                            <a:schemeClr val="tx1">
                              <a:lumMod val="65000"/>
                              <a:lumOff val="35000"/>
                            </a:schemeClr>
                          </a:solidFill>
                          <a:effectLst/>
                          <a:latin typeface="Aptos" panose="020B0004020202020204" pitchFamily="34" charset="0"/>
                        </a:rPr>
                        <a:t>0.009</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F2F2F2"/>
                    </a:solidFill>
                  </a:tcPr>
                </a:tc>
                <a:extLst>
                  <a:ext uri="{0D108BD9-81ED-4DB2-BD59-A6C34878D82A}">
                    <a16:rowId xmlns:a16="http://schemas.microsoft.com/office/drawing/2014/main" val="10013"/>
                  </a:ext>
                </a:extLst>
              </a:tr>
              <a:tr h="431800">
                <a:tc gridSpan="2">
                  <a:txBody>
                    <a:bodyPr/>
                    <a:lstStyle/>
                    <a:p>
                      <a:pPr algn="l" rtl="0" fontAlgn="ctr"/>
                      <a:r>
                        <a:rPr lang="en-ID" sz="1800" b="1" i="0" u="none" strike="noStrike" dirty="0">
                          <a:solidFill>
                            <a:schemeClr val="tx1">
                              <a:lumMod val="65000"/>
                              <a:lumOff val="35000"/>
                            </a:schemeClr>
                          </a:solidFill>
                          <a:effectLst/>
                          <a:latin typeface="Aptos" panose="020B0004020202020204" pitchFamily="34" charset="0"/>
                        </a:rPr>
                        <a:t>Grand total</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E2F0FF"/>
                    </a:solidFill>
                  </a:tcPr>
                </a:tc>
                <a:tc hMerge="1">
                  <a:txBody>
                    <a:bodyPr/>
                    <a:lstStyle/>
                    <a:p>
                      <a:pPr algn="l" rtl="0" fontAlgn="ctr"/>
                      <a:endParaRP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E2F0FF"/>
                    </a:solidFill>
                  </a:tcPr>
                </a:tc>
                <a:tc>
                  <a:txBody>
                    <a:bodyPr/>
                    <a:lstStyle/>
                    <a:p>
                      <a:pPr algn="r" rtl="0" fontAlgn="ctr"/>
                      <a:r>
                        <a:rPr lang="en-ID" sz="1800" b="1" i="0" u="none" strike="noStrike" dirty="0">
                          <a:solidFill>
                            <a:schemeClr val="tx1">
                              <a:lumMod val="65000"/>
                              <a:lumOff val="35000"/>
                            </a:schemeClr>
                          </a:solidFill>
                          <a:effectLst/>
                          <a:latin typeface="Aptos" panose="020B0004020202020204" pitchFamily="34" charset="0"/>
                        </a:rPr>
                        <a:t>901.4</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E2F0FF"/>
                    </a:solidFill>
                  </a:tcPr>
                </a:tc>
                <a:tc>
                  <a:txBody>
                    <a:bodyPr/>
                    <a:lstStyle/>
                    <a:p>
                      <a:pPr algn="r" rtl="0" fontAlgn="ctr"/>
                      <a:r>
                        <a:rPr lang="en-ID" sz="1800" b="1" i="0" u="none" strike="noStrike" dirty="0">
                          <a:solidFill>
                            <a:schemeClr val="tx1">
                              <a:lumMod val="65000"/>
                              <a:lumOff val="35000"/>
                            </a:schemeClr>
                          </a:solidFill>
                          <a:effectLst/>
                          <a:latin typeface="Aptos" panose="020B0004020202020204" pitchFamily="34" charset="0"/>
                        </a:rPr>
                        <a:t>3.44</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E2F0FF"/>
                    </a:solidFill>
                  </a:tcPr>
                </a:tc>
                <a:tc>
                  <a:txBody>
                    <a:bodyPr/>
                    <a:lstStyle/>
                    <a:p>
                      <a:pPr algn="r" rtl="0" fontAlgn="ctr"/>
                      <a:r>
                        <a:rPr lang="en-ID" sz="1800" b="1" i="0" u="none" strike="noStrike" dirty="0">
                          <a:solidFill>
                            <a:schemeClr val="tx1">
                              <a:lumMod val="65000"/>
                              <a:lumOff val="35000"/>
                            </a:schemeClr>
                          </a:solidFill>
                          <a:effectLst/>
                          <a:latin typeface="Aptos" panose="020B0004020202020204" pitchFamily="34" charset="0"/>
                        </a:rPr>
                        <a:t>1.31</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E2F0FF"/>
                    </a:solidFill>
                  </a:tcPr>
                </a:tc>
                <a:tc>
                  <a:txBody>
                    <a:bodyPr/>
                    <a:lstStyle/>
                    <a:p>
                      <a:pPr algn="r" rtl="0" fontAlgn="ctr"/>
                      <a:r>
                        <a:rPr lang="en-ID" sz="1800" b="1" i="0" u="none" strike="noStrike" dirty="0">
                          <a:solidFill>
                            <a:schemeClr val="tx1">
                              <a:lumMod val="65000"/>
                              <a:lumOff val="35000"/>
                            </a:schemeClr>
                          </a:solidFill>
                          <a:effectLst/>
                          <a:latin typeface="Aptos" panose="020B0004020202020204" pitchFamily="34" charset="0"/>
                        </a:rPr>
                        <a:t>0.35</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E2F0FF"/>
                    </a:solidFill>
                  </a:tcPr>
                </a:tc>
                <a:tc>
                  <a:txBody>
                    <a:bodyPr/>
                    <a:lstStyle/>
                    <a:p>
                      <a:pPr algn="r" rtl="0" fontAlgn="ctr"/>
                      <a:r>
                        <a:rPr lang="en-ID" sz="1800" b="1" i="0" u="none" strike="noStrike" dirty="0">
                          <a:solidFill>
                            <a:schemeClr val="tx1">
                              <a:lumMod val="65000"/>
                              <a:lumOff val="35000"/>
                            </a:schemeClr>
                          </a:solidFill>
                          <a:effectLst/>
                          <a:latin typeface="Aptos" panose="020B0004020202020204" pitchFamily="34" charset="0"/>
                        </a:rPr>
                        <a:t>0.40</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E2F0FF"/>
                    </a:solidFill>
                  </a:tcPr>
                </a:tc>
                <a:tc>
                  <a:txBody>
                    <a:bodyPr/>
                    <a:lstStyle/>
                    <a:p>
                      <a:pPr algn="r" rtl="0" fontAlgn="ctr"/>
                      <a:r>
                        <a:rPr lang="en-ID" sz="1800" b="1" i="0" u="none" strike="noStrike" dirty="0">
                          <a:solidFill>
                            <a:schemeClr val="tx1">
                              <a:lumMod val="65000"/>
                              <a:lumOff val="35000"/>
                            </a:schemeClr>
                          </a:solidFill>
                          <a:effectLst/>
                          <a:latin typeface="Aptos" panose="020B0004020202020204" pitchFamily="34" charset="0"/>
                        </a:rPr>
                        <a:t>0.010</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E2F0FF"/>
                    </a:solidFill>
                  </a:tcPr>
                </a:tc>
                <a:extLst>
                  <a:ext uri="{0D108BD9-81ED-4DB2-BD59-A6C34878D82A}">
                    <a16:rowId xmlns:a16="http://schemas.microsoft.com/office/drawing/2014/main" val="10014"/>
                  </a:ext>
                </a:extLst>
              </a:tr>
            </a:tbl>
          </a:graphicData>
        </a:graphic>
      </p:graphicFrame>
      <p:graphicFrame>
        <p:nvGraphicFramePr>
          <p:cNvPr id="2" name="Table 35"/>
          <p:cNvGraphicFramePr>
            <a:graphicFrameLocks noGrp="1"/>
          </p:cNvGraphicFramePr>
          <p:nvPr>
            <p:extLst>
              <p:ext uri="{D42A27DB-BD31-4B8C-83A1-F6EECF244321}">
                <p14:modId xmlns:p14="http://schemas.microsoft.com/office/powerpoint/2010/main" val="3636545190"/>
              </p:ext>
            </p:extLst>
          </p:nvPr>
        </p:nvGraphicFramePr>
        <p:xfrm>
          <a:off x="9725914" y="3702534"/>
          <a:ext cx="5303520" cy="2159000"/>
        </p:xfrm>
        <a:graphic>
          <a:graphicData uri="http://schemas.openxmlformats.org/drawingml/2006/table">
            <a:tbl>
              <a:tblPr>
                <a:effectLst>
                  <a:outerShdw blurRad="254000" dist="38100" dir="2700000" algn="tl" rotWithShape="0">
                    <a:prstClr val="black">
                      <a:alpha val="15000"/>
                    </a:prstClr>
                  </a:outerShdw>
                </a:effectLst>
                <a:tableStyleId>{5C22544A-7EE6-4342-B048-85BDC9FD1C3A}</a:tableStyleId>
              </a:tblPr>
              <a:tblGrid>
                <a:gridCol w="1600200">
                  <a:extLst>
                    <a:ext uri="{9D8B030D-6E8A-4147-A177-3AD203B41FA5}">
                      <a16:colId xmlns:a16="http://schemas.microsoft.com/office/drawing/2014/main" val="20000"/>
                    </a:ext>
                  </a:extLst>
                </a:gridCol>
                <a:gridCol w="960120">
                  <a:extLst>
                    <a:ext uri="{9D8B030D-6E8A-4147-A177-3AD203B41FA5}">
                      <a16:colId xmlns:a16="http://schemas.microsoft.com/office/drawing/2014/main" val="20001"/>
                    </a:ext>
                  </a:extLst>
                </a:gridCol>
                <a:gridCol w="868680">
                  <a:extLst>
                    <a:ext uri="{9D8B030D-6E8A-4147-A177-3AD203B41FA5}">
                      <a16:colId xmlns:a16="http://schemas.microsoft.com/office/drawing/2014/main" val="20002"/>
                    </a:ext>
                  </a:extLst>
                </a:gridCol>
                <a:gridCol w="868680">
                  <a:extLst>
                    <a:ext uri="{9D8B030D-6E8A-4147-A177-3AD203B41FA5}">
                      <a16:colId xmlns:a16="http://schemas.microsoft.com/office/drawing/2014/main" val="20003"/>
                    </a:ext>
                  </a:extLst>
                </a:gridCol>
                <a:gridCol w="1005840">
                  <a:extLst>
                    <a:ext uri="{9D8B030D-6E8A-4147-A177-3AD203B41FA5}">
                      <a16:colId xmlns:a16="http://schemas.microsoft.com/office/drawing/2014/main" val="20004"/>
                    </a:ext>
                  </a:extLst>
                </a:gridCol>
              </a:tblGrid>
              <a:tr h="431800">
                <a:tc>
                  <a:txBody>
                    <a:bodyPr/>
                    <a:lstStyle/>
                    <a:p>
                      <a:pPr algn="l" rtl="0" fontAlgn="ctr"/>
                      <a:r>
                        <a:rPr lang="en-ID" sz="1500" b="1" u="none" strike="noStrike" dirty="0">
                          <a:solidFill>
                            <a:schemeClr val="bg1"/>
                          </a:solidFill>
                          <a:effectLst/>
                          <a:latin typeface="Aptos" panose="020B0004020202020204" pitchFamily="34" charset="0"/>
                        </a:rPr>
                        <a:t>Contained (Mt)</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8100" cap="flat" cmpd="sng" algn="ctr">
                      <a:solidFill>
                        <a:schemeClr val="bg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1D3F5E"/>
                    </a:solidFill>
                  </a:tcPr>
                </a:tc>
                <a:tc>
                  <a:txBody>
                    <a:bodyPr/>
                    <a:lstStyle/>
                    <a:p>
                      <a:pPr algn="r" rtl="0" fontAlgn="ctr"/>
                      <a:r>
                        <a:rPr lang="en-ID" sz="1500" b="1" u="none" strike="noStrike" dirty="0">
                          <a:solidFill>
                            <a:schemeClr val="bg1"/>
                          </a:solidFill>
                          <a:effectLst/>
                          <a:latin typeface="Aptos" panose="020B0004020202020204" pitchFamily="34" charset="0"/>
                        </a:rPr>
                        <a:t>Ilmenite</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8100" cap="flat" cmpd="sng" algn="ctr">
                      <a:solidFill>
                        <a:schemeClr val="bg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1D3F5E"/>
                    </a:solidFill>
                  </a:tcPr>
                </a:tc>
                <a:tc>
                  <a:txBody>
                    <a:bodyPr/>
                    <a:lstStyle/>
                    <a:p>
                      <a:pPr algn="r" rtl="0" fontAlgn="ctr"/>
                      <a:r>
                        <a:rPr lang="en-ID" sz="1500" b="1" u="none" strike="noStrike" dirty="0">
                          <a:solidFill>
                            <a:schemeClr val="bg1"/>
                          </a:solidFill>
                          <a:effectLst/>
                          <a:latin typeface="Aptos" panose="020B0004020202020204" pitchFamily="34" charset="0"/>
                        </a:rPr>
                        <a:t>Rutile</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8100" cap="flat" cmpd="sng" algn="ctr">
                      <a:solidFill>
                        <a:schemeClr val="bg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1D3F5E"/>
                    </a:solidFill>
                  </a:tcPr>
                </a:tc>
                <a:tc>
                  <a:txBody>
                    <a:bodyPr/>
                    <a:lstStyle/>
                    <a:p>
                      <a:pPr algn="r" rtl="0" fontAlgn="ctr"/>
                      <a:r>
                        <a:rPr lang="en-ID" sz="1500" b="1" u="none" strike="noStrike" dirty="0">
                          <a:solidFill>
                            <a:schemeClr val="bg1"/>
                          </a:solidFill>
                          <a:effectLst/>
                          <a:latin typeface="Aptos" panose="020B0004020202020204" pitchFamily="34" charset="0"/>
                        </a:rPr>
                        <a:t>Zircon</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8100" cap="flat" cmpd="sng" algn="ctr">
                      <a:solidFill>
                        <a:schemeClr val="bg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1D3F5E"/>
                    </a:solidFill>
                  </a:tcPr>
                </a:tc>
                <a:tc>
                  <a:txBody>
                    <a:bodyPr/>
                    <a:lstStyle/>
                    <a:p>
                      <a:pPr algn="r" rtl="0" fontAlgn="ctr"/>
                      <a:r>
                        <a:rPr lang="en-ID" sz="1500" b="1" u="none" strike="noStrike" dirty="0">
                          <a:solidFill>
                            <a:schemeClr val="bg1"/>
                          </a:solidFill>
                          <a:effectLst/>
                          <a:latin typeface="Aptos" panose="020B0004020202020204" pitchFamily="34" charset="0"/>
                        </a:rPr>
                        <a:t>Monazite</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8100" cap="flat" cmpd="sng" algn="ctr">
                      <a:solidFill>
                        <a:schemeClr val="bg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1D3F5E"/>
                    </a:solidFill>
                  </a:tcPr>
                </a:tc>
                <a:extLst>
                  <a:ext uri="{0D108BD9-81ED-4DB2-BD59-A6C34878D82A}">
                    <a16:rowId xmlns:a16="http://schemas.microsoft.com/office/drawing/2014/main" val="10000"/>
                  </a:ext>
                </a:extLst>
              </a:tr>
              <a:tr h="431800">
                <a:tc>
                  <a:txBody>
                    <a:bodyPr/>
                    <a:lstStyle/>
                    <a:p>
                      <a:pPr algn="l" rtl="0" fontAlgn="ctr"/>
                      <a:r>
                        <a:rPr lang="en-ID" sz="1800" b="1" i="0" u="none" strike="noStrike" dirty="0">
                          <a:solidFill>
                            <a:schemeClr val="tx1">
                              <a:lumMod val="65000"/>
                              <a:lumOff val="35000"/>
                            </a:schemeClr>
                          </a:solidFill>
                          <a:effectLst/>
                          <a:latin typeface="Aptos" panose="020B0004020202020204" pitchFamily="34" charset="0"/>
                        </a:rPr>
                        <a:t>Measured</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4.06</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1.17</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1.20</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0.03</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431800">
                <a:tc>
                  <a:txBody>
                    <a:bodyPr/>
                    <a:lstStyle/>
                    <a:p>
                      <a:pPr algn="l" rtl="0" fontAlgn="ctr"/>
                      <a:r>
                        <a:rPr lang="en-ID" sz="1800" b="1" i="0" u="none" strike="noStrike" dirty="0">
                          <a:solidFill>
                            <a:schemeClr val="tx1">
                              <a:lumMod val="65000"/>
                              <a:lumOff val="35000"/>
                            </a:schemeClr>
                          </a:solidFill>
                          <a:effectLst/>
                          <a:latin typeface="Aptos" panose="020B0004020202020204" pitchFamily="34" charset="0"/>
                        </a:rPr>
                        <a:t>Indicated</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5.34</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1.31</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1.56</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0.04</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431800">
                <a:tc>
                  <a:txBody>
                    <a:bodyPr/>
                    <a:lstStyle/>
                    <a:p>
                      <a:pPr algn="l" rtl="0" fontAlgn="ctr"/>
                      <a:r>
                        <a:rPr lang="en-ID" sz="1800" b="1" i="0" u="none" strike="noStrike" dirty="0">
                          <a:solidFill>
                            <a:schemeClr val="tx1">
                              <a:lumMod val="65000"/>
                              <a:lumOff val="35000"/>
                            </a:schemeClr>
                          </a:solidFill>
                          <a:effectLst/>
                          <a:latin typeface="Aptos" panose="020B0004020202020204" pitchFamily="34" charset="0"/>
                        </a:rPr>
                        <a:t>Inferred</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2.43</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0.68</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0.83</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tc>
                  <a:txBody>
                    <a:bodyPr/>
                    <a:lstStyle/>
                    <a:p>
                      <a:pPr algn="r" rtl="0" fontAlgn="ctr"/>
                      <a:r>
                        <a:rPr lang="en-ID" sz="1800" b="0" i="0" u="none" strike="noStrike" dirty="0">
                          <a:solidFill>
                            <a:schemeClr val="tx1">
                              <a:lumMod val="65000"/>
                              <a:lumOff val="35000"/>
                            </a:schemeClr>
                          </a:solidFill>
                          <a:effectLst/>
                          <a:latin typeface="Aptos" panose="020B0004020202020204" pitchFamily="34" charset="0"/>
                        </a:rPr>
                        <a:t>0.02</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431800">
                <a:tc>
                  <a:txBody>
                    <a:bodyPr/>
                    <a:lstStyle/>
                    <a:p>
                      <a:pPr algn="l" rtl="0" fontAlgn="ctr"/>
                      <a:r>
                        <a:rPr lang="en-ID" sz="1800" b="1" i="0" u="none" strike="noStrike" dirty="0">
                          <a:solidFill>
                            <a:schemeClr val="tx1">
                              <a:lumMod val="65000"/>
                              <a:lumOff val="35000"/>
                            </a:schemeClr>
                          </a:solidFill>
                          <a:effectLst/>
                          <a:latin typeface="Aptos" panose="020B0004020202020204" pitchFamily="34" charset="0"/>
                        </a:rPr>
                        <a:t>Total</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E2F0FF"/>
                    </a:solidFill>
                  </a:tcPr>
                </a:tc>
                <a:tc>
                  <a:txBody>
                    <a:bodyPr/>
                    <a:lstStyle/>
                    <a:p>
                      <a:pPr algn="r" rtl="0" fontAlgn="ctr"/>
                      <a:r>
                        <a:rPr lang="en-ID" sz="1800" b="1" i="0" u="none" strike="noStrike" dirty="0">
                          <a:solidFill>
                            <a:schemeClr val="tx1">
                              <a:lumMod val="65000"/>
                              <a:lumOff val="35000"/>
                            </a:schemeClr>
                          </a:solidFill>
                          <a:effectLst/>
                          <a:latin typeface="Aptos" panose="020B0004020202020204" pitchFamily="34" charset="0"/>
                        </a:rPr>
                        <a:t>11.83</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E2F0FF"/>
                    </a:solidFill>
                  </a:tcPr>
                </a:tc>
                <a:tc>
                  <a:txBody>
                    <a:bodyPr/>
                    <a:lstStyle/>
                    <a:p>
                      <a:pPr algn="r" rtl="0" fontAlgn="ctr"/>
                      <a:r>
                        <a:rPr lang="en-ID" sz="1800" b="1" i="0" u="none" strike="noStrike" dirty="0">
                          <a:solidFill>
                            <a:schemeClr val="tx1">
                              <a:lumMod val="65000"/>
                              <a:lumOff val="35000"/>
                            </a:schemeClr>
                          </a:solidFill>
                          <a:effectLst/>
                          <a:latin typeface="Aptos" panose="020B0004020202020204" pitchFamily="34" charset="0"/>
                        </a:rPr>
                        <a:t>3.16</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E2F0FF"/>
                    </a:solidFill>
                  </a:tcPr>
                </a:tc>
                <a:tc>
                  <a:txBody>
                    <a:bodyPr/>
                    <a:lstStyle/>
                    <a:p>
                      <a:pPr algn="r" rtl="0" fontAlgn="ctr"/>
                      <a:r>
                        <a:rPr lang="en-ID" sz="1800" b="1" i="0" u="none" strike="noStrike" dirty="0">
                          <a:solidFill>
                            <a:schemeClr val="tx1">
                              <a:lumMod val="65000"/>
                              <a:lumOff val="35000"/>
                            </a:schemeClr>
                          </a:solidFill>
                          <a:effectLst/>
                          <a:latin typeface="Aptos" panose="020B0004020202020204" pitchFamily="34" charset="0"/>
                        </a:rPr>
                        <a:t>3.60</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E2F0FF"/>
                    </a:solidFill>
                  </a:tcPr>
                </a:tc>
                <a:tc>
                  <a:txBody>
                    <a:bodyPr/>
                    <a:lstStyle/>
                    <a:p>
                      <a:pPr algn="r" rtl="0" fontAlgn="ctr"/>
                      <a:r>
                        <a:rPr lang="en-ID" sz="1800" b="1" i="0" u="none" strike="noStrike" dirty="0">
                          <a:solidFill>
                            <a:schemeClr val="tx1">
                              <a:lumMod val="65000"/>
                              <a:lumOff val="35000"/>
                            </a:schemeClr>
                          </a:solidFill>
                          <a:effectLst/>
                          <a:latin typeface="Aptos" panose="020B0004020202020204" pitchFamily="34" charset="0"/>
                        </a:rPr>
                        <a:t>0.09</a:t>
                      </a:r>
                    </a:p>
                  </a:txBody>
                  <a:tcPr marL="54864" marR="73152" marT="0" marB="0"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E2F0FF"/>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5741565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ight Triangle 32">
            <a:extLst>
              <a:ext uri="{FF2B5EF4-FFF2-40B4-BE49-F238E27FC236}">
                <a16:creationId xmlns:a16="http://schemas.microsoft.com/office/drawing/2014/main" id="{CF08F12F-78CD-E50F-797A-DA56F178DF8C}"/>
              </a:ext>
            </a:extLst>
          </p:cNvPr>
          <p:cNvSpPr/>
          <p:nvPr/>
        </p:nvSpPr>
        <p:spPr>
          <a:xfrm flipH="1">
            <a:off x="15028989" y="930275"/>
            <a:ext cx="5085749" cy="10379072"/>
          </a:xfrm>
          <a:prstGeom prst="rtTriangle">
            <a:avLst/>
          </a:prstGeom>
          <a:gradFill>
            <a:gsLst>
              <a:gs pos="24000">
                <a:schemeClr val="bg1">
                  <a:lumMod val="95000"/>
                  <a:alpha val="45000"/>
                </a:schemeClr>
              </a:gs>
              <a:gs pos="100000">
                <a:schemeClr val="bg2">
                  <a:alpha val="57589"/>
                </a:schemeClr>
              </a:gs>
            </a:gsLst>
            <a:path path="circle">
              <a:fillToRect l="100000" t="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34" name="Right Triangle 33">
            <a:extLst>
              <a:ext uri="{FF2B5EF4-FFF2-40B4-BE49-F238E27FC236}">
                <a16:creationId xmlns:a16="http://schemas.microsoft.com/office/drawing/2014/main" id="{3B68B6DA-C3A3-0FA6-FA68-7365617BFAC0}"/>
              </a:ext>
            </a:extLst>
          </p:cNvPr>
          <p:cNvSpPr/>
          <p:nvPr/>
        </p:nvSpPr>
        <p:spPr>
          <a:xfrm flipH="1" flipV="1">
            <a:off x="11697881" y="-13402"/>
            <a:ext cx="8456202" cy="11322749"/>
          </a:xfrm>
          <a:prstGeom prst="rtTriangle">
            <a:avLst/>
          </a:prstGeom>
          <a:gradFill>
            <a:gsLst>
              <a:gs pos="99000">
                <a:schemeClr val="bg1">
                  <a:alpha val="47692"/>
                </a:schemeClr>
              </a:gs>
              <a:gs pos="0">
                <a:schemeClr val="bg2">
                  <a:alpha val="57589"/>
                </a:schemeClr>
              </a:gs>
            </a:gsLst>
            <a:path path="circle">
              <a:fillToRect l="100000" t="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    </a:t>
            </a:r>
          </a:p>
        </p:txBody>
      </p:sp>
      <p:pic>
        <p:nvPicPr>
          <p:cNvPr id="21" name="Picture 20">
            <a:extLst>
              <a:ext uri="{FF2B5EF4-FFF2-40B4-BE49-F238E27FC236}">
                <a16:creationId xmlns:a16="http://schemas.microsoft.com/office/drawing/2014/main" id="{08934B32-E922-89CA-511D-F4EC39C7F4B1}"/>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8223250" y="-60326"/>
            <a:ext cx="11918695" cy="11365509"/>
          </a:xfrm>
          <a:prstGeom prst="rect">
            <a:avLst/>
          </a:prstGeom>
        </p:spPr>
      </p:pic>
      <p:sp>
        <p:nvSpPr>
          <p:cNvPr id="22" name="Right Triangle 21">
            <a:extLst>
              <a:ext uri="{FF2B5EF4-FFF2-40B4-BE49-F238E27FC236}">
                <a16:creationId xmlns:a16="http://schemas.microsoft.com/office/drawing/2014/main" id="{EB79C293-7C9A-9C4A-8E57-31124515C2E5}"/>
              </a:ext>
            </a:extLst>
          </p:cNvPr>
          <p:cNvSpPr/>
          <p:nvPr/>
        </p:nvSpPr>
        <p:spPr>
          <a:xfrm rot="16200000" flipH="1" flipV="1">
            <a:off x="13937855" y="-1807639"/>
            <a:ext cx="4423751" cy="7928160"/>
          </a:xfrm>
          <a:prstGeom prst="rtTriangle">
            <a:avLst/>
          </a:prstGeom>
          <a:gradFill>
            <a:gsLst>
              <a:gs pos="97000">
                <a:schemeClr val="bg1">
                  <a:alpha val="31535"/>
                </a:schemeClr>
              </a:gs>
              <a:gs pos="19000">
                <a:schemeClr val="bg2">
                  <a:alpha val="0"/>
                </a:schemeClr>
              </a:gs>
            </a:gsLst>
            <a:path path="circle">
              <a:fillToRect l="100000" t="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23" name="Snip Single Corner of Rectangle 132">
            <a:extLst>
              <a:ext uri="{FF2B5EF4-FFF2-40B4-BE49-F238E27FC236}">
                <a16:creationId xmlns:a16="http://schemas.microsoft.com/office/drawing/2014/main" id="{B6D3723E-F6E0-0745-3553-501F93DE39BF}"/>
              </a:ext>
            </a:extLst>
          </p:cNvPr>
          <p:cNvSpPr/>
          <p:nvPr/>
        </p:nvSpPr>
        <p:spPr>
          <a:xfrm rot="10800000" flipH="1" flipV="1">
            <a:off x="6841625" y="-13401"/>
            <a:ext cx="13298975" cy="11293440"/>
          </a:xfrm>
          <a:custGeom>
            <a:avLst/>
            <a:gdLst>
              <a:gd name="connsiteX0" fmla="*/ 0 w 10209629"/>
              <a:gd name="connsiteY0" fmla="*/ 0 h 11266884"/>
              <a:gd name="connsiteX1" fmla="*/ 8507990 w 10209629"/>
              <a:gd name="connsiteY1" fmla="*/ 0 h 11266884"/>
              <a:gd name="connsiteX2" fmla="*/ 10209629 w 10209629"/>
              <a:gd name="connsiteY2" fmla="*/ 1701639 h 11266884"/>
              <a:gd name="connsiteX3" fmla="*/ 10209629 w 10209629"/>
              <a:gd name="connsiteY3" fmla="*/ 11266884 h 11266884"/>
              <a:gd name="connsiteX4" fmla="*/ 0 w 10209629"/>
              <a:gd name="connsiteY4" fmla="*/ 11266884 h 11266884"/>
              <a:gd name="connsiteX5" fmla="*/ 0 w 10209629"/>
              <a:gd name="connsiteY5" fmla="*/ 0 h 11266884"/>
              <a:gd name="connsiteX0" fmla="*/ 0 w 20047895"/>
              <a:gd name="connsiteY0" fmla="*/ 16934 h 11266884"/>
              <a:gd name="connsiteX1" fmla="*/ 18346256 w 20047895"/>
              <a:gd name="connsiteY1" fmla="*/ 0 h 11266884"/>
              <a:gd name="connsiteX2" fmla="*/ 20047895 w 20047895"/>
              <a:gd name="connsiteY2" fmla="*/ 1701639 h 11266884"/>
              <a:gd name="connsiteX3" fmla="*/ 20047895 w 20047895"/>
              <a:gd name="connsiteY3" fmla="*/ 11266884 h 11266884"/>
              <a:gd name="connsiteX4" fmla="*/ 9838266 w 20047895"/>
              <a:gd name="connsiteY4" fmla="*/ 11266884 h 11266884"/>
              <a:gd name="connsiteX5" fmla="*/ 0 w 20047895"/>
              <a:gd name="connsiteY5" fmla="*/ 16934 h 11266884"/>
              <a:gd name="connsiteX0" fmla="*/ 1 w 20047896"/>
              <a:gd name="connsiteY0" fmla="*/ 16934 h 11317684"/>
              <a:gd name="connsiteX1" fmla="*/ 18346257 w 20047896"/>
              <a:gd name="connsiteY1" fmla="*/ 0 h 11317684"/>
              <a:gd name="connsiteX2" fmla="*/ 20047896 w 20047896"/>
              <a:gd name="connsiteY2" fmla="*/ 1701639 h 11317684"/>
              <a:gd name="connsiteX3" fmla="*/ 20047896 w 20047896"/>
              <a:gd name="connsiteY3" fmla="*/ 11266884 h 11317684"/>
              <a:gd name="connsiteX4" fmla="*/ 0 w 20047896"/>
              <a:gd name="connsiteY4" fmla="*/ 11317684 h 11317684"/>
              <a:gd name="connsiteX5" fmla="*/ 1 w 20047896"/>
              <a:gd name="connsiteY5" fmla="*/ 16934 h 11317684"/>
              <a:gd name="connsiteX0" fmla="*/ 1 w 20098696"/>
              <a:gd name="connsiteY0" fmla="*/ 16934 h 11317684"/>
              <a:gd name="connsiteX1" fmla="*/ 18346257 w 20098696"/>
              <a:gd name="connsiteY1" fmla="*/ 0 h 11317684"/>
              <a:gd name="connsiteX2" fmla="*/ 20098696 w 20098696"/>
              <a:gd name="connsiteY2" fmla="*/ 11252039 h 11317684"/>
              <a:gd name="connsiteX3" fmla="*/ 20047896 w 20098696"/>
              <a:gd name="connsiteY3" fmla="*/ 11266884 h 11317684"/>
              <a:gd name="connsiteX4" fmla="*/ 0 w 20098696"/>
              <a:gd name="connsiteY4" fmla="*/ 11317684 h 11317684"/>
              <a:gd name="connsiteX5" fmla="*/ 1 w 20098696"/>
              <a:gd name="connsiteY5" fmla="*/ 16934 h 11317684"/>
              <a:gd name="connsiteX0" fmla="*/ 1 w 20098696"/>
              <a:gd name="connsiteY0" fmla="*/ 1 h 11300751"/>
              <a:gd name="connsiteX1" fmla="*/ 7475056 w 20098696"/>
              <a:gd name="connsiteY1" fmla="*/ 0 h 11300751"/>
              <a:gd name="connsiteX2" fmla="*/ 20098696 w 20098696"/>
              <a:gd name="connsiteY2" fmla="*/ 11235106 h 11300751"/>
              <a:gd name="connsiteX3" fmla="*/ 20047896 w 20098696"/>
              <a:gd name="connsiteY3" fmla="*/ 11249951 h 11300751"/>
              <a:gd name="connsiteX4" fmla="*/ 0 w 20098696"/>
              <a:gd name="connsiteY4" fmla="*/ 11300751 h 11300751"/>
              <a:gd name="connsiteX5" fmla="*/ 1 w 20098696"/>
              <a:gd name="connsiteY5" fmla="*/ 1 h 11300751"/>
              <a:gd name="connsiteX0" fmla="*/ 1 w 20098696"/>
              <a:gd name="connsiteY0" fmla="*/ 1 h 11300751"/>
              <a:gd name="connsiteX1" fmla="*/ 7475056 w 20098696"/>
              <a:gd name="connsiteY1" fmla="*/ 0 h 11300751"/>
              <a:gd name="connsiteX2" fmla="*/ 20098696 w 20098696"/>
              <a:gd name="connsiteY2" fmla="*/ 11235106 h 11300751"/>
              <a:gd name="connsiteX3" fmla="*/ 10768430 w 20098696"/>
              <a:gd name="connsiteY3" fmla="*/ 11283817 h 11300751"/>
              <a:gd name="connsiteX4" fmla="*/ 0 w 20098696"/>
              <a:gd name="connsiteY4" fmla="*/ 11300751 h 11300751"/>
              <a:gd name="connsiteX5" fmla="*/ 1 w 20098696"/>
              <a:gd name="connsiteY5" fmla="*/ 1 h 11300751"/>
              <a:gd name="connsiteX0" fmla="*/ 1 w 10785362"/>
              <a:gd name="connsiteY0" fmla="*/ 1 h 11300751"/>
              <a:gd name="connsiteX1" fmla="*/ 7475056 w 10785362"/>
              <a:gd name="connsiteY1" fmla="*/ 0 h 11300751"/>
              <a:gd name="connsiteX2" fmla="*/ 10785362 w 10785362"/>
              <a:gd name="connsiteY2" fmla="*/ 11268973 h 11300751"/>
              <a:gd name="connsiteX3" fmla="*/ 10768430 w 10785362"/>
              <a:gd name="connsiteY3" fmla="*/ 11283817 h 11300751"/>
              <a:gd name="connsiteX4" fmla="*/ 0 w 10785362"/>
              <a:gd name="connsiteY4" fmla="*/ 11300751 h 11300751"/>
              <a:gd name="connsiteX5" fmla="*/ 1 w 10785362"/>
              <a:gd name="connsiteY5" fmla="*/ 1 h 11300751"/>
              <a:gd name="connsiteX0" fmla="*/ 1 w 10785362"/>
              <a:gd name="connsiteY0" fmla="*/ 33867 h 11334617"/>
              <a:gd name="connsiteX1" fmla="*/ 4020656 w 10785362"/>
              <a:gd name="connsiteY1" fmla="*/ 0 h 11334617"/>
              <a:gd name="connsiteX2" fmla="*/ 10785362 w 10785362"/>
              <a:gd name="connsiteY2" fmla="*/ 11302839 h 11334617"/>
              <a:gd name="connsiteX3" fmla="*/ 10768430 w 10785362"/>
              <a:gd name="connsiteY3" fmla="*/ 11317683 h 11334617"/>
              <a:gd name="connsiteX4" fmla="*/ 0 w 10785362"/>
              <a:gd name="connsiteY4" fmla="*/ 11334617 h 11334617"/>
              <a:gd name="connsiteX5" fmla="*/ 1 w 10785362"/>
              <a:gd name="connsiteY5" fmla="*/ 33867 h 11334617"/>
              <a:gd name="connsiteX0" fmla="*/ 0 w 13968828"/>
              <a:gd name="connsiteY0" fmla="*/ 16934 h 11334617"/>
              <a:gd name="connsiteX1" fmla="*/ 7204122 w 13968828"/>
              <a:gd name="connsiteY1" fmla="*/ 0 h 11334617"/>
              <a:gd name="connsiteX2" fmla="*/ 13968828 w 13968828"/>
              <a:gd name="connsiteY2" fmla="*/ 11302839 h 11334617"/>
              <a:gd name="connsiteX3" fmla="*/ 13951896 w 13968828"/>
              <a:gd name="connsiteY3" fmla="*/ 11317683 h 11334617"/>
              <a:gd name="connsiteX4" fmla="*/ 3183466 w 13968828"/>
              <a:gd name="connsiteY4" fmla="*/ 11334617 h 11334617"/>
              <a:gd name="connsiteX5" fmla="*/ 0 w 13968828"/>
              <a:gd name="connsiteY5" fmla="*/ 16934 h 11334617"/>
              <a:gd name="connsiteX0" fmla="*/ 0 w 13968828"/>
              <a:gd name="connsiteY0" fmla="*/ 16934 h 11317684"/>
              <a:gd name="connsiteX1" fmla="*/ 7204122 w 13968828"/>
              <a:gd name="connsiteY1" fmla="*/ 0 h 11317684"/>
              <a:gd name="connsiteX2" fmla="*/ 13968828 w 13968828"/>
              <a:gd name="connsiteY2" fmla="*/ 11302839 h 11317684"/>
              <a:gd name="connsiteX3" fmla="*/ 13951896 w 13968828"/>
              <a:gd name="connsiteY3" fmla="*/ 11317683 h 11317684"/>
              <a:gd name="connsiteX4" fmla="*/ 33866 w 13968828"/>
              <a:gd name="connsiteY4" fmla="*/ 11317684 h 11317684"/>
              <a:gd name="connsiteX5" fmla="*/ 0 w 13968828"/>
              <a:gd name="connsiteY5" fmla="*/ 16934 h 11317684"/>
              <a:gd name="connsiteX0" fmla="*/ 0 w 13968828"/>
              <a:gd name="connsiteY0" fmla="*/ 16934 h 11317684"/>
              <a:gd name="connsiteX1" fmla="*/ 6243665 w 13968828"/>
              <a:gd name="connsiteY1" fmla="*/ 0 h 11317684"/>
              <a:gd name="connsiteX2" fmla="*/ 13968828 w 13968828"/>
              <a:gd name="connsiteY2" fmla="*/ 11302839 h 11317684"/>
              <a:gd name="connsiteX3" fmla="*/ 13951896 w 13968828"/>
              <a:gd name="connsiteY3" fmla="*/ 11317683 h 11317684"/>
              <a:gd name="connsiteX4" fmla="*/ 33866 w 13968828"/>
              <a:gd name="connsiteY4" fmla="*/ 11317684 h 11317684"/>
              <a:gd name="connsiteX5" fmla="*/ 0 w 13968828"/>
              <a:gd name="connsiteY5" fmla="*/ 16934 h 11317684"/>
              <a:gd name="connsiteX0" fmla="*/ 0 w 13968828"/>
              <a:gd name="connsiteY0" fmla="*/ 16934 h 11317684"/>
              <a:gd name="connsiteX1" fmla="*/ 6243665 w 13968828"/>
              <a:gd name="connsiteY1" fmla="*/ 0 h 11317684"/>
              <a:gd name="connsiteX2" fmla="*/ 13968828 w 13968828"/>
              <a:gd name="connsiteY2" fmla="*/ 11302839 h 11317684"/>
              <a:gd name="connsiteX3" fmla="*/ 13951896 w 13968828"/>
              <a:gd name="connsiteY3" fmla="*/ 11317683 h 11317684"/>
              <a:gd name="connsiteX4" fmla="*/ 33866 w 13968828"/>
              <a:gd name="connsiteY4" fmla="*/ 11317684 h 11317684"/>
              <a:gd name="connsiteX5" fmla="*/ 0 w 13968828"/>
              <a:gd name="connsiteY5" fmla="*/ 16934 h 11317684"/>
              <a:gd name="connsiteX0" fmla="*/ 0 w 13968828"/>
              <a:gd name="connsiteY0" fmla="*/ 16934 h 11317684"/>
              <a:gd name="connsiteX1" fmla="*/ 6243665 w 13968828"/>
              <a:gd name="connsiteY1" fmla="*/ 0 h 11317684"/>
              <a:gd name="connsiteX2" fmla="*/ 13968828 w 13968828"/>
              <a:gd name="connsiteY2" fmla="*/ 11302839 h 11317684"/>
              <a:gd name="connsiteX3" fmla="*/ 13951896 w 13968828"/>
              <a:gd name="connsiteY3" fmla="*/ 11317683 h 11317684"/>
              <a:gd name="connsiteX4" fmla="*/ 33866 w 13968828"/>
              <a:gd name="connsiteY4" fmla="*/ 11317684 h 11317684"/>
              <a:gd name="connsiteX5" fmla="*/ 0 w 13968828"/>
              <a:gd name="connsiteY5" fmla="*/ 16934 h 11317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68828" h="11317684">
                <a:moveTo>
                  <a:pt x="0" y="16934"/>
                </a:moveTo>
                <a:lnTo>
                  <a:pt x="6243665" y="0"/>
                </a:lnTo>
                <a:lnTo>
                  <a:pt x="13968828" y="11302839"/>
                </a:lnTo>
                <a:lnTo>
                  <a:pt x="13951896" y="11317683"/>
                </a:lnTo>
                <a:lnTo>
                  <a:pt x="33866" y="11317684"/>
                </a:lnTo>
                <a:cubicBezTo>
                  <a:pt x="33866" y="7550767"/>
                  <a:pt x="0" y="3783851"/>
                  <a:pt x="0" y="16934"/>
                </a:cubicBezTo>
                <a:close/>
              </a:path>
            </a:pathLst>
          </a:custGeom>
          <a:solidFill>
            <a:schemeClr val="bg1"/>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D3F5E"/>
              </a:solidFill>
            </a:endParaRPr>
          </a:p>
        </p:txBody>
      </p:sp>
      <p:sp>
        <p:nvSpPr>
          <p:cNvPr id="20" name="object 2">
            <a:extLst>
              <a:ext uri="{FF2B5EF4-FFF2-40B4-BE49-F238E27FC236}">
                <a16:creationId xmlns:a16="http://schemas.microsoft.com/office/drawing/2014/main" id="{E3E98D87-1026-1162-00C7-83B52CF0EB29}"/>
              </a:ext>
            </a:extLst>
          </p:cNvPr>
          <p:cNvSpPr txBox="1">
            <a:spLocks/>
          </p:cNvSpPr>
          <p:nvPr/>
        </p:nvSpPr>
        <p:spPr>
          <a:xfrm>
            <a:off x="1391298" y="229379"/>
            <a:ext cx="13598346" cy="2017860"/>
          </a:xfrm>
          <a:prstGeom prst="rect">
            <a:avLst/>
          </a:prstGeom>
        </p:spPr>
        <p:txBody>
          <a:bodyPr vert="horz" wrap="square" lIns="0" tIns="220345" rIns="0" bIns="0" rtlCol="0">
            <a:spAutoFit/>
          </a:bodyPr>
          <a:lstStyle>
            <a:lvl1pPr>
              <a:defRPr sz="3850" b="1" i="0">
                <a:solidFill>
                  <a:srgbClr val="253E5D"/>
                </a:solidFill>
                <a:latin typeface="Times New Roman"/>
                <a:ea typeface="+mj-ea"/>
                <a:cs typeface="Times New Roman"/>
              </a:defRPr>
            </a:lvl1pPr>
          </a:lstStyle>
          <a:p>
            <a:pPr marL="12700" marR="5080">
              <a:lnSpc>
                <a:spcPts val="7000"/>
              </a:lnSpc>
              <a:spcBef>
                <a:spcPts val="1735"/>
              </a:spcBef>
            </a:pPr>
            <a:r>
              <a:rPr lang="en-ZA" sz="6000" dirty="0">
                <a:solidFill>
                  <a:schemeClr val="tx2"/>
                </a:solidFill>
                <a:latin typeface="Aptos" panose="020B0004020202020204" pitchFamily="34" charset="0"/>
              </a:rPr>
              <a:t>PRE-FEASIBILITY – GEOLOGY &amp; PROGRESS</a:t>
            </a:r>
          </a:p>
        </p:txBody>
      </p:sp>
      <p:grpSp>
        <p:nvGrpSpPr>
          <p:cNvPr id="3" name="Group 2">
            <a:extLst>
              <a:ext uri="{FF2B5EF4-FFF2-40B4-BE49-F238E27FC236}">
                <a16:creationId xmlns:a16="http://schemas.microsoft.com/office/drawing/2014/main" id="{7304630E-3648-1BE6-199A-ADBCB1C6F9F6}"/>
              </a:ext>
            </a:extLst>
          </p:cNvPr>
          <p:cNvGrpSpPr/>
          <p:nvPr/>
        </p:nvGrpSpPr>
        <p:grpSpPr>
          <a:xfrm>
            <a:off x="1320665" y="10491421"/>
            <a:ext cx="18713585" cy="609600"/>
            <a:chOff x="1440000" y="10531475"/>
            <a:chExt cx="18713585" cy="609600"/>
          </a:xfrm>
        </p:grpSpPr>
        <p:sp>
          <p:nvSpPr>
            <p:cNvPr id="4" name="Rectangle 3">
              <a:extLst>
                <a:ext uri="{FF2B5EF4-FFF2-40B4-BE49-F238E27FC236}">
                  <a16:creationId xmlns:a16="http://schemas.microsoft.com/office/drawing/2014/main" id="{25232DA8-41BB-6FE6-A082-360E95D0A273}"/>
                </a:ext>
              </a:extLst>
            </p:cNvPr>
            <p:cNvSpPr/>
            <p:nvPr/>
          </p:nvSpPr>
          <p:spPr>
            <a:xfrm>
              <a:off x="18738850" y="10717264"/>
              <a:ext cx="1414735" cy="42381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bject 3">
              <a:extLst>
                <a:ext uri="{FF2B5EF4-FFF2-40B4-BE49-F238E27FC236}">
                  <a16:creationId xmlns:a16="http://schemas.microsoft.com/office/drawing/2014/main" id="{30F2FA78-115A-F18F-0634-3C0BF45395AA}"/>
                </a:ext>
              </a:extLst>
            </p:cNvPr>
            <p:cNvSpPr txBox="1"/>
            <p:nvPr/>
          </p:nvSpPr>
          <p:spPr>
            <a:xfrm>
              <a:off x="17488500" y="10770564"/>
              <a:ext cx="2131956" cy="294311"/>
            </a:xfrm>
            <a:prstGeom prst="rect">
              <a:avLst/>
            </a:prstGeom>
          </p:spPr>
          <p:txBody>
            <a:bodyPr vert="horz" wrap="square" lIns="0" tIns="17145" rIns="0" bIns="0" rtlCol="0">
              <a:spAutoFit/>
            </a:bodyPr>
            <a:lstStyle/>
            <a:p>
              <a:pPr marL="12700" algn="r">
                <a:lnSpc>
                  <a:spcPct val="100000"/>
                </a:lnSpc>
                <a:spcBef>
                  <a:spcPts val="135"/>
                </a:spcBef>
              </a:pPr>
              <a:r>
                <a:rPr lang="en-US" dirty="0">
                  <a:solidFill>
                    <a:srgbClr val="1D405E"/>
                  </a:solidFill>
                  <a:latin typeface="Aptos" panose="020B0004020202020204" pitchFamily="34" charset="0"/>
                  <a:cs typeface="Arial"/>
                </a:rPr>
                <a:t>page</a:t>
              </a:r>
              <a:r>
                <a:rPr dirty="0">
                  <a:solidFill>
                    <a:srgbClr val="1D405E"/>
                  </a:solidFill>
                  <a:latin typeface="Aptos" panose="020B0004020202020204" pitchFamily="34" charset="0"/>
                  <a:cs typeface="Arial"/>
                </a:rPr>
                <a:t> </a:t>
              </a:r>
              <a:fld id="{210BCA47-D570-ED45-BCF0-56D64CE712AF}" type="slidenum">
                <a:rPr lang="en-US" b="1" smtClean="0">
                  <a:solidFill>
                    <a:srgbClr val="1D405E"/>
                  </a:solidFill>
                  <a:latin typeface="Aptos" panose="020B0004020202020204" pitchFamily="34" charset="0"/>
                  <a:cs typeface="Arial"/>
                </a:rPr>
                <a:t>6</a:t>
              </a:fld>
              <a:endParaRPr b="1" dirty="0">
                <a:latin typeface="Aptos" panose="020B0004020202020204" pitchFamily="34" charset="0"/>
                <a:cs typeface="Arial"/>
              </a:endParaRPr>
            </a:p>
          </p:txBody>
        </p:sp>
        <p:cxnSp>
          <p:nvCxnSpPr>
            <p:cNvPr id="8" name="Straight Connector 7">
              <a:extLst>
                <a:ext uri="{FF2B5EF4-FFF2-40B4-BE49-F238E27FC236}">
                  <a16:creationId xmlns:a16="http://schemas.microsoft.com/office/drawing/2014/main" id="{2FF8C8A5-AF29-38F3-9662-07C1E2ACAC8C}"/>
                </a:ext>
              </a:extLst>
            </p:cNvPr>
            <p:cNvCxnSpPr/>
            <p:nvPr/>
          </p:nvCxnSpPr>
          <p:spPr>
            <a:xfrm>
              <a:off x="1440000" y="10531475"/>
              <a:ext cx="15206642" cy="0"/>
            </a:xfrm>
            <a:prstGeom prst="line">
              <a:avLst/>
            </a:prstGeom>
            <a:ln>
              <a:gradFill>
                <a:gsLst>
                  <a:gs pos="26000">
                    <a:schemeClr val="bg1">
                      <a:lumMod val="85000"/>
                    </a:schemeClr>
                  </a:gs>
                  <a:gs pos="99000">
                    <a:schemeClr val="bg2">
                      <a:lumMod val="90000"/>
                      <a:alpha val="15171"/>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9" name="object 58">
              <a:extLst>
                <a:ext uri="{FF2B5EF4-FFF2-40B4-BE49-F238E27FC236}">
                  <a16:creationId xmlns:a16="http://schemas.microsoft.com/office/drawing/2014/main" id="{E861BEF7-C96A-F8DD-7CDB-70656AF47FF9}"/>
                </a:ext>
              </a:extLst>
            </p:cNvPr>
            <p:cNvSpPr txBox="1"/>
            <p:nvPr/>
          </p:nvSpPr>
          <p:spPr>
            <a:xfrm>
              <a:off x="1440000" y="10772167"/>
              <a:ext cx="7684134" cy="291105"/>
            </a:xfrm>
            <a:prstGeom prst="rect">
              <a:avLst/>
            </a:prstGeom>
          </p:spPr>
          <p:txBody>
            <a:bodyPr vert="horz" wrap="square" lIns="0" tIns="13970" rIns="0" bIns="0" rtlCol="0">
              <a:spAutoFit/>
            </a:bodyPr>
            <a:lstStyle>
              <a:defPPr>
                <a:defRPr kern="0"/>
              </a:defPPr>
            </a:lstStyle>
            <a:p>
              <a:pPr marL="12700">
                <a:spcBef>
                  <a:spcPts val="110"/>
                </a:spcBef>
              </a:pPr>
              <a:r>
                <a:rPr lang="en-ZA" b="1" dirty="0">
                  <a:solidFill>
                    <a:srgbClr val="1D3F5E"/>
                  </a:solidFill>
                  <a:latin typeface="Aptos" panose="020B0004020202020204" pitchFamily="34" charset="0"/>
                  <a:cs typeface="Times New Roman"/>
                </a:rPr>
                <a:t>CAPE ZIRCON   </a:t>
              </a:r>
              <a:r>
                <a:rPr lang="en-ZA" dirty="0">
                  <a:solidFill>
                    <a:schemeClr val="tx1">
                      <a:lumMod val="50000"/>
                      <a:lumOff val="50000"/>
                    </a:schemeClr>
                  </a:solidFill>
                  <a:latin typeface="Aptos" panose="020B0004020202020204" pitchFamily="34" charset="0"/>
                </a:rPr>
                <a:t>A world-class discovery…</a:t>
              </a:r>
            </a:p>
          </p:txBody>
        </p:sp>
      </p:grpSp>
      <p:pic>
        <p:nvPicPr>
          <p:cNvPr id="29" name="Picture 28">
            <a:extLst>
              <a:ext uri="{FF2B5EF4-FFF2-40B4-BE49-F238E27FC236}">
                <a16:creationId xmlns:a16="http://schemas.microsoft.com/office/drawing/2014/main" id="{AADBED0A-2E07-0D52-B5BC-22A1662C49A8}"/>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4674" y="10547953"/>
            <a:ext cx="1021704" cy="593122"/>
          </a:xfrm>
          <a:prstGeom prst="rect">
            <a:avLst/>
          </a:prstGeom>
          <a:noFill/>
          <a:ln>
            <a:noFill/>
          </a:ln>
        </p:spPr>
      </p:pic>
      <p:sp>
        <p:nvSpPr>
          <p:cNvPr id="7" name="TextBox 6">
            <a:extLst>
              <a:ext uri="{FF2B5EF4-FFF2-40B4-BE49-F238E27FC236}">
                <a16:creationId xmlns:a16="http://schemas.microsoft.com/office/drawing/2014/main" id="{5454134B-6C6C-6043-0DFA-98A43475A924}"/>
              </a:ext>
            </a:extLst>
          </p:cNvPr>
          <p:cNvSpPr txBox="1"/>
          <p:nvPr/>
        </p:nvSpPr>
        <p:spPr>
          <a:xfrm>
            <a:off x="1078992" y="2844800"/>
            <a:ext cx="13350240" cy="5879238"/>
          </a:xfrm>
          <a:prstGeom prst="rect">
            <a:avLst/>
          </a:prstGeom>
          <a:noFill/>
        </p:spPr>
        <p:txBody>
          <a:bodyPr wrap="square" lIns="0" tIns="0" rIns="0" bIns="0">
            <a:spAutoFit/>
          </a:bodyPr>
          <a:lstStyle/>
          <a:p>
            <a:pPr marL="244475" marR="203200">
              <a:lnSpc>
                <a:spcPct val="100699"/>
              </a:lnSpc>
              <a:spcBef>
                <a:spcPts val="985"/>
              </a:spcBef>
              <a:tabLst>
                <a:tab pos="420370" algn="l"/>
              </a:tabLst>
            </a:pPr>
            <a:r>
              <a:rPr lang="en-ZA" sz="2400" b="1" dirty="0">
                <a:solidFill>
                  <a:srgbClr val="1D3F5E"/>
                </a:solidFill>
                <a:latin typeface="Aptos" panose="020B0004020202020204" pitchFamily="34" charset="0"/>
                <a:cs typeface="Microsoft Sans Serif" panose="020B0604020202020204" pitchFamily="34" charset="0"/>
              </a:rPr>
              <a:t>Multi-faceted mineral sands orebody</a:t>
            </a:r>
          </a:p>
          <a:p>
            <a:pPr marL="587375" marR="203200" indent="-342900">
              <a:lnSpc>
                <a:spcPct val="100699"/>
              </a:lnSpc>
              <a:spcBef>
                <a:spcPts val="985"/>
              </a:spcBef>
              <a:buFont typeface="Arial" panose="020B0604020202020204" pitchFamily="34" charset="0"/>
              <a:buChar char="•"/>
              <a:tabLst>
                <a:tab pos="420370" algn="l"/>
              </a:tabLst>
            </a:pPr>
            <a:r>
              <a:rPr lang="en-ZA" sz="2400" dirty="0">
                <a:solidFill>
                  <a:schemeClr val="tx1">
                    <a:lumMod val="65000"/>
                    <a:lumOff val="35000"/>
                  </a:schemeClr>
                </a:solidFill>
                <a:latin typeface="Aptos" panose="020B0004020202020204" pitchFamily="34" charset="0"/>
                <a:cs typeface="Microsoft Sans Serif" panose="020B0604020202020204" pitchFamily="34" charset="0"/>
              </a:rPr>
              <a:t>Exceptional mineral assemblage in RAS with 30% Zircon + Rutile in assemblage</a:t>
            </a:r>
          </a:p>
          <a:p>
            <a:pPr marL="587375" marR="203200" indent="-342900">
              <a:lnSpc>
                <a:spcPct val="100699"/>
              </a:lnSpc>
              <a:spcBef>
                <a:spcPts val="985"/>
              </a:spcBef>
              <a:buFont typeface="Arial" panose="020B0604020202020204" pitchFamily="34" charset="0"/>
              <a:buChar char="•"/>
              <a:tabLst>
                <a:tab pos="420370" algn="l"/>
              </a:tabLst>
            </a:pPr>
            <a:r>
              <a:rPr lang="en-ZA" sz="2400" dirty="0">
                <a:solidFill>
                  <a:schemeClr val="tx1">
                    <a:lumMod val="65000"/>
                    <a:lumOff val="35000"/>
                  </a:schemeClr>
                </a:solidFill>
                <a:latin typeface="Aptos" panose="020B0004020202020204" pitchFamily="34" charset="0"/>
                <a:cs typeface="Microsoft Sans Serif" panose="020B0604020202020204" pitchFamily="34" charset="0"/>
              </a:rPr>
              <a:t>OFS HZ mineralisation up to 25m thick in west and wedges out to the east at roughly 2 km (23% Zircon + Rutile in assemblage)</a:t>
            </a:r>
          </a:p>
          <a:p>
            <a:pPr marL="587375" marR="203200" indent="-342900">
              <a:lnSpc>
                <a:spcPct val="100699"/>
              </a:lnSpc>
              <a:spcBef>
                <a:spcPts val="985"/>
              </a:spcBef>
              <a:buFont typeface="Arial" panose="020B0604020202020204" pitchFamily="34" charset="0"/>
              <a:buChar char="•"/>
              <a:tabLst>
                <a:tab pos="420370" algn="l"/>
              </a:tabLst>
            </a:pPr>
            <a:r>
              <a:rPr lang="en-ZA" sz="2400" dirty="0">
                <a:solidFill>
                  <a:schemeClr val="tx1">
                    <a:lumMod val="65000"/>
                    <a:lumOff val="35000"/>
                  </a:schemeClr>
                </a:solidFill>
                <a:latin typeface="Aptos" panose="020B0004020202020204" pitchFamily="34" charset="0"/>
                <a:cs typeface="Microsoft Sans Serif" panose="020B0604020202020204" pitchFamily="34" charset="0"/>
              </a:rPr>
              <a:t>OFS LZ mineralisation up to 50m thick and open to the east</a:t>
            </a:r>
          </a:p>
          <a:p>
            <a:pPr marL="587375" marR="203200" indent="-342900">
              <a:lnSpc>
                <a:spcPct val="100699"/>
              </a:lnSpc>
              <a:spcBef>
                <a:spcPts val="985"/>
              </a:spcBef>
              <a:buFont typeface="Arial" panose="020B0604020202020204" pitchFamily="34" charset="0"/>
              <a:buChar char="•"/>
              <a:tabLst>
                <a:tab pos="420370" algn="l"/>
              </a:tabLst>
            </a:pPr>
            <a:r>
              <a:rPr lang="en-ZA" sz="2400" dirty="0">
                <a:solidFill>
                  <a:schemeClr val="tx1">
                    <a:lumMod val="65000"/>
                    <a:lumOff val="35000"/>
                  </a:schemeClr>
                </a:solidFill>
                <a:latin typeface="Aptos" panose="020B0004020202020204" pitchFamily="34" charset="0"/>
                <a:cs typeface="Microsoft Sans Serif" panose="020B0604020202020204" pitchFamily="34" charset="0"/>
              </a:rPr>
              <a:t>High grade strandlines well developed at 40m elevation, current drill spacing not adequate to delineate strandlines fully</a:t>
            </a:r>
          </a:p>
          <a:p>
            <a:pPr marL="587375" marR="203200" indent="-342900">
              <a:lnSpc>
                <a:spcPct val="100699"/>
              </a:lnSpc>
              <a:spcBef>
                <a:spcPts val="985"/>
              </a:spcBef>
              <a:buFont typeface="Arial" panose="020B0604020202020204" pitchFamily="34" charset="0"/>
              <a:buChar char="•"/>
              <a:tabLst>
                <a:tab pos="420370" algn="l"/>
              </a:tabLst>
            </a:pPr>
            <a:r>
              <a:rPr lang="en-ZA" sz="2400" dirty="0">
                <a:solidFill>
                  <a:schemeClr val="tx1">
                    <a:lumMod val="65000"/>
                    <a:lumOff val="35000"/>
                  </a:schemeClr>
                </a:solidFill>
                <a:latin typeface="Aptos" panose="020B0004020202020204" pitchFamily="34" charset="0"/>
                <a:cs typeface="Microsoft Sans Serif" panose="020B0604020202020204" pitchFamily="34" charset="0"/>
              </a:rPr>
              <a:t>Deposit remains open to north, close to Olifants River sediment feeder</a:t>
            </a:r>
          </a:p>
          <a:p>
            <a:pPr marL="244475" marR="203200">
              <a:lnSpc>
                <a:spcPct val="100699"/>
              </a:lnSpc>
              <a:spcBef>
                <a:spcPts val="3000"/>
              </a:spcBef>
              <a:tabLst>
                <a:tab pos="420370" algn="l"/>
              </a:tabLst>
            </a:pPr>
            <a:r>
              <a:rPr lang="en-ZA" sz="2400" b="1" dirty="0">
                <a:solidFill>
                  <a:srgbClr val="1D3F5E"/>
                </a:solidFill>
                <a:latin typeface="Aptos" panose="020B0004020202020204" pitchFamily="34" charset="0"/>
                <a:cs typeface="Microsoft Sans Serif" panose="020B0604020202020204" pitchFamily="34" charset="0"/>
              </a:rPr>
              <a:t>Pre-Feasibility Study (PFS) work programme</a:t>
            </a:r>
          </a:p>
          <a:p>
            <a:pPr marL="587375" marR="203200" indent="-342900">
              <a:lnSpc>
                <a:spcPct val="100699"/>
              </a:lnSpc>
              <a:spcBef>
                <a:spcPts val="985"/>
              </a:spcBef>
              <a:buFont typeface="Arial" panose="020B0604020202020204" pitchFamily="34" charset="0"/>
              <a:buChar char="•"/>
              <a:tabLst>
                <a:tab pos="420370" algn="l"/>
              </a:tabLst>
            </a:pPr>
            <a:r>
              <a:rPr lang="en-ZA" sz="2400" dirty="0">
                <a:solidFill>
                  <a:schemeClr val="tx1">
                    <a:lumMod val="65000"/>
                    <a:lumOff val="35000"/>
                  </a:schemeClr>
                </a:solidFill>
                <a:latin typeface="Aptos" panose="020B0004020202020204" pitchFamily="34" charset="0"/>
                <a:cs typeface="Microsoft Sans Serif" panose="020B0604020202020204" pitchFamily="34" charset="0"/>
              </a:rPr>
              <a:t>PFS work is continuing, with the mining study underway</a:t>
            </a:r>
          </a:p>
          <a:p>
            <a:pPr marL="587375" marR="203200" indent="-342900">
              <a:lnSpc>
                <a:spcPct val="100699"/>
              </a:lnSpc>
              <a:spcBef>
                <a:spcPts val="985"/>
              </a:spcBef>
              <a:buFont typeface="Arial" panose="020B0604020202020204" pitchFamily="34" charset="0"/>
              <a:buChar char="•"/>
              <a:tabLst>
                <a:tab pos="420370" algn="l"/>
              </a:tabLst>
            </a:pPr>
            <a:r>
              <a:rPr lang="en-ZA" sz="2400" dirty="0">
                <a:solidFill>
                  <a:schemeClr val="tx1">
                    <a:lumMod val="65000"/>
                    <a:lumOff val="35000"/>
                  </a:schemeClr>
                </a:solidFill>
                <a:latin typeface="Aptos" panose="020B0004020202020204" pitchFamily="34" charset="0"/>
                <a:cs typeface="Microsoft Sans Serif" panose="020B0604020202020204" pitchFamily="34" charset="0"/>
              </a:rPr>
              <a:t>Metallurgical bulk samples to be submitted for testwork shortly</a:t>
            </a:r>
          </a:p>
          <a:p>
            <a:pPr marL="587375" marR="203200" indent="-342900">
              <a:lnSpc>
                <a:spcPct val="100699"/>
              </a:lnSpc>
              <a:spcBef>
                <a:spcPts val="985"/>
              </a:spcBef>
              <a:buFont typeface="Arial" panose="020B0604020202020204" pitchFamily="34" charset="0"/>
              <a:buChar char="•"/>
              <a:tabLst>
                <a:tab pos="420370" algn="l"/>
              </a:tabLst>
            </a:pPr>
            <a:r>
              <a:rPr lang="en-ZA" sz="2400" dirty="0">
                <a:solidFill>
                  <a:schemeClr val="tx1">
                    <a:lumMod val="65000"/>
                    <a:lumOff val="35000"/>
                  </a:schemeClr>
                </a:solidFill>
                <a:latin typeface="Aptos" panose="020B0004020202020204" pitchFamily="34" charset="0"/>
                <a:cs typeface="Microsoft Sans Serif" panose="020B0604020202020204" pitchFamily="34" charset="0"/>
              </a:rPr>
              <a:t>PFS completion targeted for end March 2027</a:t>
            </a:r>
          </a:p>
        </p:txBody>
      </p:sp>
    </p:spTree>
    <p:extLst>
      <p:ext uri="{BB962C8B-B14F-4D97-AF65-F5344CB8AC3E}">
        <p14:creationId xmlns:p14="http://schemas.microsoft.com/office/powerpoint/2010/main" val="151788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71CF9A6-C6A9-7D75-2D35-DCD3BE6523B1}"/>
            </a:ext>
          </a:extLst>
        </p:cNvPr>
        <p:cNvGrpSpPr/>
        <p:nvPr/>
      </p:nvGrpSpPr>
      <p:grpSpPr>
        <a:xfrm>
          <a:off x="0" y="0"/>
          <a:ext cx="0" cy="0"/>
          <a:chOff x="0" y="0"/>
          <a:chExt cx="0" cy="0"/>
        </a:xfrm>
      </p:grpSpPr>
      <p:sp>
        <p:nvSpPr>
          <p:cNvPr id="33" name="Snip Single Corner of Rectangle 132">
            <a:extLst>
              <a:ext uri="{FF2B5EF4-FFF2-40B4-BE49-F238E27FC236}">
                <a16:creationId xmlns:a16="http://schemas.microsoft.com/office/drawing/2014/main" id="{00D1BD04-6AC2-DEC8-7990-F3ED62136E75}"/>
              </a:ext>
            </a:extLst>
          </p:cNvPr>
          <p:cNvSpPr/>
          <p:nvPr/>
        </p:nvSpPr>
        <p:spPr>
          <a:xfrm rot="10800000" flipH="1">
            <a:off x="6481784" y="396875"/>
            <a:ext cx="11153534" cy="11353765"/>
          </a:xfrm>
          <a:custGeom>
            <a:avLst/>
            <a:gdLst>
              <a:gd name="connsiteX0" fmla="*/ 0 w 10209629"/>
              <a:gd name="connsiteY0" fmla="*/ 0 h 11266884"/>
              <a:gd name="connsiteX1" fmla="*/ 8507990 w 10209629"/>
              <a:gd name="connsiteY1" fmla="*/ 0 h 11266884"/>
              <a:gd name="connsiteX2" fmla="*/ 10209629 w 10209629"/>
              <a:gd name="connsiteY2" fmla="*/ 1701639 h 11266884"/>
              <a:gd name="connsiteX3" fmla="*/ 10209629 w 10209629"/>
              <a:gd name="connsiteY3" fmla="*/ 11266884 h 11266884"/>
              <a:gd name="connsiteX4" fmla="*/ 0 w 10209629"/>
              <a:gd name="connsiteY4" fmla="*/ 11266884 h 11266884"/>
              <a:gd name="connsiteX5" fmla="*/ 0 w 10209629"/>
              <a:gd name="connsiteY5" fmla="*/ 0 h 11266884"/>
              <a:gd name="connsiteX0" fmla="*/ 0 w 20047895"/>
              <a:gd name="connsiteY0" fmla="*/ 16934 h 11266884"/>
              <a:gd name="connsiteX1" fmla="*/ 18346256 w 20047895"/>
              <a:gd name="connsiteY1" fmla="*/ 0 h 11266884"/>
              <a:gd name="connsiteX2" fmla="*/ 20047895 w 20047895"/>
              <a:gd name="connsiteY2" fmla="*/ 1701639 h 11266884"/>
              <a:gd name="connsiteX3" fmla="*/ 20047895 w 20047895"/>
              <a:gd name="connsiteY3" fmla="*/ 11266884 h 11266884"/>
              <a:gd name="connsiteX4" fmla="*/ 9838266 w 20047895"/>
              <a:gd name="connsiteY4" fmla="*/ 11266884 h 11266884"/>
              <a:gd name="connsiteX5" fmla="*/ 0 w 20047895"/>
              <a:gd name="connsiteY5" fmla="*/ 16934 h 11266884"/>
              <a:gd name="connsiteX0" fmla="*/ 1 w 20047896"/>
              <a:gd name="connsiteY0" fmla="*/ 16934 h 11317684"/>
              <a:gd name="connsiteX1" fmla="*/ 18346257 w 20047896"/>
              <a:gd name="connsiteY1" fmla="*/ 0 h 11317684"/>
              <a:gd name="connsiteX2" fmla="*/ 20047896 w 20047896"/>
              <a:gd name="connsiteY2" fmla="*/ 1701639 h 11317684"/>
              <a:gd name="connsiteX3" fmla="*/ 20047896 w 20047896"/>
              <a:gd name="connsiteY3" fmla="*/ 11266884 h 11317684"/>
              <a:gd name="connsiteX4" fmla="*/ 0 w 20047896"/>
              <a:gd name="connsiteY4" fmla="*/ 11317684 h 11317684"/>
              <a:gd name="connsiteX5" fmla="*/ 1 w 20047896"/>
              <a:gd name="connsiteY5" fmla="*/ 16934 h 11317684"/>
              <a:gd name="connsiteX0" fmla="*/ 1 w 20098696"/>
              <a:gd name="connsiteY0" fmla="*/ 16934 h 11317684"/>
              <a:gd name="connsiteX1" fmla="*/ 18346257 w 20098696"/>
              <a:gd name="connsiteY1" fmla="*/ 0 h 11317684"/>
              <a:gd name="connsiteX2" fmla="*/ 20098696 w 20098696"/>
              <a:gd name="connsiteY2" fmla="*/ 11252039 h 11317684"/>
              <a:gd name="connsiteX3" fmla="*/ 20047896 w 20098696"/>
              <a:gd name="connsiteY3" fmla="*/ 11266884 h 11317684"/>
              <a:gd name="connsiteX4" fmla="*/ 0 w 20098696"/>
              <a:gd name="connsiteY4" fmla="*/ 11317684 h 11317684"/>
              <a:gd name="connsiteX5" fmla="*/ 1 w 20098696"/>
              <a:gd name="connsiteY5" fmla="*/ 16934 h 11317684"/>
              <a:gd name="connsiteX0" fmla="*/ 1 w 20098696"/>
              <a:gd name="connsiteY0" fmla="*/ 1 h 11300751"/>
              <a:gd name="connsiteX1" fmla="*/ 7475056 w 20098696"/>
              <a:gd name="connsiteY1" fmla="*/ 0 h 11300751"/>
              <a:gd name="connsiteX2" fmla="*/ 20098696 w 20098696"/>
              <a:gd name="connsiteY2" fmla="*/ 11235106 h 11300751"/>
              <a:gd name="connsiteX3" fmla="*/ 20047896 w 20098696"/>
              <a:gd name="connsiteY3" fmla="*/ 11249951 h 11300751"/>
              <a:gd name="connsiteX4" fmla="*/ 0 w 20098696"/>
              <a:gd name="connsiteY4" fmla="*/ 11300751 h 11300751"/>
              <a:gd name="connsiteX5" fmla="*/ 1 w 20098696"/>
              <a:gd name="connsiteY5" fmla="*/ 1 h 11300751"/>
              <a:gd name="connsiteX0" fmla="*/ 1 w 20098696"/>
              <a:gd name="connsiteY0" fmla="*/ 1 h 11300751"/>
              <a:gd name="connsiteX1" fmla="*/ 7475056 w 20098696"/>
              <a:gd name="connsiteY1" fmla="*/ 0 h 11300751"/>
              <a:gd name="connsiteX2" fmla="*/ 20098696 w 20098696"/>
              <a:gd name="connsiteY2" fmla="*/ 11235106 h 11300751"/>
              <a:gd name="connsiteX3" fmla="*/ 10768430 w 20098696"/>
              <a:gd name="connsiteY3" fmla="*/ 11283817 h 11300751"/>
              <a:gd name="connsiteX4" fmla="*/ 0 w 20098696"/>
              <a:gd name="connsiteY4" fmla="*/ 11300751 h 11300751"/>
              <a:gd name="connsiteX5" fmla="*/ 1 w 20098696"/>
              <a:gd name="connsiteY5" fmla="*/ 1 h 11300751"/>
              <a:gd name="connsiteX0" fmla="*/ 1 w 10785362"/>
              <a:gd name="connsiteY0" fmla="*/ 1 h 11300751"/>
              <a:gd name="connsiteX1" fmla="*/ 7475056 w 10785362"/>
              <a:gd name="connsiteY1" fmla="*/ 0 h 11300751"/>
              <a:gd name="connsiteX2" fmla="*/ 10785362 w 10785362"/>
              <a:gd name="connsiteY2" fmla="*/ 11268973 h 11300751"/>
              <a:gd name="connsiteX3" fmla="*/ 10768430 w 10785362"/>
              <a:gd name="connsiteY3" fmla="*/ 11283817 h 11300751"/>
              <a:gd name="connsiteX4" fmla="*/ 0 w 10785362"/>
              <a:gd name="connsiteY4" fmla="*/ 11300751 h 11300751"/>
              <a:gd name="connsiteX5" fmla="*/ 1 w 10785362"/>
              <a:gd name="connsiteY5" fmla="*/ 1 h 11300751"/>
              <a:gd name="connsiteX0" fmla="*/ 1 w 10785362"/>
              <a:gd name="connsiteY0" fmla="*/ 33867 h 11334617"/>
              <a:gd name="connsiteX1" fmla="*/ 4020656 w 10785362"/>
              <a:gd name="connsiteY1" fmla="*/ 0 h 11334617"/>
              <a:gd name="connsiteX2" fmla="*/ 10785362 w 10785362"/>
              <a:gd name="connsiteY2" fmla="*/ 11302839 h 11334617"/>
              <a:gd name="connsiteX3" fmla="*/ 10768430 w 10785362"/>
              <a:gd name="connsiteY3" fmla="*/ 11317683 h 11334617"/>
              <a:gd name="connsiteX4" fmla="*/ 0 w 10785362"/>
              <a:gd name="connsiteY4" fmla="*/ 11334617 h 11334617"/>
              <a:gd name="connsiteX5" fmla="*/ 1 w 10785362"/>
              <a:gd name="connsiteY5" fmla="*/ 33867 h 11334617"/>
              <a:gd name="connsiteX0" fmla="*/ 0 w 13968828"/>
              <a:gd name="connsiteY0" fmla="*/ 16934 h 11334617"/>
              <a:gd name="connsiteX1" fmla="*/ 7204122 w 13968828"/>
              <a:gd name="connsiteY1" fmla="*/ 0 h 11334617"/>
              <a:gd name="connsiteX2" fmla="*/ 13968828 w 13968828"/>
              <a:gd name="connsiteY2" fmla="*/ 11302839 h 11334617"/>
              <a:gd name="connsiteX3" fmla="*/ 13951896 w 13968828"/>
              <a:gd name="connsiteY3" fmla="*/ 11317683 h 11334617"/>
              <a:gd name="connsiteX4" fmla="*/ 3183466 w 13968828"/>
              <a:gd name="connsiteY4" fmla="*/ 11334617 h 11334617"/>
              <a:gd name="connsiteX5" fmla="*/ 0 w 13968828"/>
              <a:gd name="connsiteY5" fmla="*/ 16934 h 11334617"/>
              <a:gd name="connsiteX0" fmla="*/ 0 w 13968828"/>
              <a:gd name="connsiteY0" fmla="*/ 16934 h 11317684"/>
              <a:gd name="connsiteX1" fmla="*/ 7204122 w 13968828"/>
              <a:gd name="connsiteY1" fmla="*/ 0 h 11317684"/>
              <a:gd name="connsiteX2" fmla="*/ 13968828 w 13968828"/>
              <a:gd name="connsiteY2" fmla="*/ 11302839 h 11317684"/>
              <a:gd name="connsiteX3" fmla="*/ 13951896 w 13968828"/>
              <a:gd name="connsiteY3" fmla="*/ 11317683 h 11317684"/>
              <a:gd name="connsiteX4" fmla="*/ 33866 w 13968828"/>
              <a:gd name="connsiteY4" fmla="*/ 11317684 h 11317684"/>
              <a:gd name="connsiteX5" fmla="*/ 0 w 13968828"/>
              <a:gd name="connsiteY5" fmla="*/ 16934 h 11317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968828" h="11317684">
                <a:moveTo>
                  <a:pt x="0" y="16934"/>
                </a:moveTo>
                <a:lnTo>
                  <a:pt x="7204122" y="0"/>
                </a:lnTo>
                <a:lnTo>
                  <a:pt x="13968828" y="11302839"/>
                </a:lnTo>
                <a:lnTo>
                  <a:pt x="13951896" y="11317683"/>
                </a:lnTo>
                <a:lnTo>
                  <a:pt x="33866" y="11317684"/>
                </a:lnTo>
                <a:cubicBezTo>
                  <a:pt x="33866" y="7550767"/>
                  <a:pt x="0" y="3783851"/>
                  <a:pt x="0" y="16934"/>
                </a:cubicBezTo>
                <a:close/>
              </a:path>
            </a:pathLst>
          </a:custGeom>
          <a:solidFill>
            <a:schemeClr val="bg1"/>
          </a:solidFill>
          <a:ln>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D3F5E"/>
              </a:solidFill>
            </a:endParaRPr>
          </a:p>
        </p:txBody>
      </p:sp>
      <p:sp>
        <p:nvSpPr>
          <p:cNvPr id="14" name="object 14">
            <a:extLst>
              <a:ext uri="{FF2B5EF4-FFF2-40B4-BE49-F238E27FC236}">
                <a16:creationId xmlns:a16="http://schemas.microsoft.com/office/drawing/2014/main" id="{3A8A01F2-C9B3-6810-0D63-E5FD23065316}"/>
              </a:ext>
            </a:extLst>
          </p:cNvPr>
          <p:cNvSpPr/>
          <p:nvPr/>
        </p:nvSpPr>
        <p:spPr>
          <a:xfrm>
            <a:off x="21304341" y="3845975"/>
            <a:ext cx="20955" cy="20955"/>
          </a:xfrm>
          <a:custGeom>
            <a:avLst/>
            <a:gdLst/>
            <a:ahLst/>
            <a:cxnLst/>
            <a:rect l="l" t="t" r="r" b="b"/>
            <a:pathLst>
              <a:path w="20954" h="20954">
                <a:moveTo>
                  <a:pt x="0" y="10470"/>
                </a:moveTo>
                <a:lnTo>
                  <a:pt x="3066" y="3066"/>
                </a:lnTo>
                <a:lnTo>
                  <a:pt x="10470" y="0"/>
                </a:lnTo>
                <a:lnTo>
                  <a:pt x="17874" y="3066"/>
                </a:lnTo>
                <a:lnTo>
                  <a:pt x="20941" y="10470"/>
                </a:lnTo>
                <a:lnTo>
                  <a:pt x="17874" y="17874"/>
                </a:lnTo>
                <a:lnTo>
                  <a:pt x="10470" y="20941"/>
                </a:lnTo>
                <a:lnTo>
                  <a:pt x="3066" y="17874"/>
                </a:lnTo>
                <a:lnTo>
                  <a:pt x="0" y="10470"/>
                </a:lnTo>
                <a:close/>
              </a:path>
            </a:pathLst>
          </a:custGeom>
          <a:solidFill>
            <a:srgbClr val="1D405E">
              <a:alpha val="50000"/>
            </a:srgbClr>
          </a:solidFill>
        </p:spPr>
        <p:txBody>
          <a:bodyPr wrap="square" lIns="0" tIns="0" rIns="0" bIns="0" rtlCol="0"/>
          <a:lstStyle/>
          <a:p>
            <a:endParaRPr/>
          </a:p>
        </p:txBody>
      </p:sp>
      <p:sp>
        <p:nvSpPr>
          <p:cNvPr id="61" name="object 14">
            <a:extLst>
              <a:ext uri="{FF2B5EF4-FFF2-40B4-BE49-F238E27FC236}">
                <a16:creationId xmlns:a16="http://schemas.microsoft.com/office/drawing/2014/main" id="{D4A890DF-DB1D-5C9C-E38F-1C12E0FEBC88}"/>
              </a:ext>
            </a:extLst>
          </p:cNvPr>
          <p:cNvSpPr/>
          <p:nvPr/>
        </p:nvSpPr>
        <p:spPr>
          <a:xfrm>
            <a:off x="23109377" y="8376827"/>
            <a:ext cx="20955" cy="20955"/>
          </a:xfrm>
          <a:custGeom>
            <a:avLst/>
            <a:gdLst/>
            <a:ahLst/>
            <a:cxnLst/>
            <a:rect l="l" t="t" r="r" b="b"/>
            <a:pathLst>
              <a:path w="20954" h="20954">
                <a:moveTo>
                  <a:pt x="0" y="10470"/>
                </a:moveTo>
                <a:lnTo>
                  <a:pt x="3066" y="3066"/>
                </a:lnTo>
                <a:lnTo>
                  <a:pt x="10470" y="0"/>
                </a:lnTo>
                <a:lnTo>
                  <a:pt x="17874" y="3066"/>
                </a:lnTo>
                <a:lnTo>
                  <a:pt x="20941" y="10470"/>
                </a:lnTo>
                <a:lnTo>
                  <a:pt x="17874" y="17874"/>
                </a:lnTo>
                <a:lnTo>
                  <a:pt x="10470" y="20941"/>
                </a:lnTo>
                <a:lnTo>
                  <a:pt x="3066" y="17874"/>
                </a:lnTo>
                <a:lnTo>
                  <a:pt x="0" y="10470"/>
                </a:lnTo>
                <a:close/>
              </a:path>
            </a:pathLst>
          </a:custGeom>
          <a:solidFill>
            <a:srgbClr val="1D405E">
              <a:alpha val="50000"/>
            </a:srgbClr>
          </a:solidFill>
        </p:spPr>
        <p:txBody>
          <a:bodyPr wrap="square" lIns="0" tIns="0" rIns="0" bIns="0" rtlCol="0"/>
          <a:lstStyle/>
          <a:p>
            <a:endParaRPr/>
          </a:p>
        </p:txBody>
      </p:sp>
      <p:sp>
        <p:nvSpPr>
          <p:cNvPr id="131" name="Rectangle 130">
            <a:extLst>
              <a:ext uri="{FF2B5EF4-FFF2-40B4-BE49-F238E27FC236}">
                <a16:creationId xmlns:a16="http://schemas.microsoft.com/office/drawing/2014/main" id="{6B436408-F5DD-8C02-C7CC-E751B98B782C}"/>
              </a:ext>
            </a:extLst>
          </p:cNvPr>
          <p:cNvSpPr/>
          <p:nvPr/>
        </p:nvSpPr>
        <p:spPr>
          <a:xfrm>
            <a:off x="18738850" y="10717264"/>
            <a:ext cx="1414735" cy="42381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2" name="object 3">
            <a:extLst>
              <a:ext uri="{FF2B5EF4-FFF2-40B4-BE49-F238E27FC236}">
                <a16:creationId xmlns:a16="http://schemas.microsoft.com/office/drawing/2014/main" id="{9693AA35-54D4-C2A3-53FC-B250610C87F4}"/>
              </a:ext>
            </a:extLst>
          </p:cNvPr>
          <p:cNvSpPr txBox="1"/>
          <p:nvPr/>
        </p:nvSpPr>
        <p:spPr>
          <a:xfrm>
            <a:off x="17488500" y="10770564"/>
            <a:ext cx="2131956" cy="294311"/>
          </a:xfrm>
          <a:prstGeom prst="rect">
            <a:avLst/>
          </a:prstGeom>
        </p:spPr>
        <p:txBody>
          <a:bodyPr vert="horz" wrap="square" lIns="0" tIns="17145" rIns="0" bIns="0" rtlCol="0">
            <a:spAutoFit/>
          </a:bodyPr>
          <a:lstStyle/>
          <a:p>
            <a:pPr marL="12700" algn="r">
              <a:lnSpc>
                <a:spcPct val="100000"/>
              </a:lnSpc>
              <a:spcBef>
                <a:spcPts val="135"/>
              </a:spcBef>
            </a:pPr>
            <a:r>
              <a:rPr lang="en-US" dirty="0">
                <a:solidFill>
                  <a:srgbClr val="1D405E"/>
                </a:solidFill>
                <a:latin typeface="Aptos" panose="020B0004020202020204" pitchFamily="34" charset="0"/>
                <a:cs typeface="Arial"/>
              </a:rPr>
              <a:t>page</a:t>
            </a:r>
            <a:r>
              <a:rPr dirty="0">
                <a:solidFill>
                  <a:srgbClr val="1D405E"/>
                </a:solidFill>
                <a:latin typeface="Aptos" panose="020B0004020202020204" pitchFamily="34" charset="0"/>
                <a:cs typeface="Arial"/>
              </a:rPr>
              <a:t> </a:t>
            </a:r>
            <a:r>
              <a:rPr lang="en-US" b="1" dirty="0">
                <a:solidFill>
                  <a:srgbClr val="1D405E"/>
                </a:solidFill>
                <a:latin typeface="Aptos" panose="020B0004020202020204" pitchFamily="34" charset="0"/>
                <a:cs typeface="Arial"/>
              </a:rPr>
              <a:t>3</a:t>
            </a:r>
            <a:endParaRPr b="1" dirty="0">
              <a:latin typeface="Aptos" panose="020B0004020202020204" pitchFamily="34" charset="0"/>
              <a:cs typeface="Arial"/>
            </a:endParaRPr>
          </a:p>
        </p:txBody>
      </p:sp>
      <p:grpSp>
        <p:nvGrpSpPr>
          <p:cNvPr id="69" name="Group 68">
            <a:extLst>
              <a:ext uri="{FF2B5EF4-FFF2-40B4-BE49-F238E27FC236}">
                <a16:creationId xmlns:a16="http://schemas.microsoft.com/office/drawing/2014/main" id="{86655590-B067-1B37-5E29-79CCBA51C592}"/>
              </a:ext>
            </a:extLst>
          </p:cNvPr>
          <p:cNvGrpSpPr>
            <a:grpSpLocks noGrp="1" noUngrp="1" noRot="1" noMove="1" noResize="1"/>
          </p:cNvGrpSpPr>
          <p:nvPr/>
        </p:nvGrpSpPr>
        <p:grpSpPr>
          <a:xfrm>
            <a:off x="1440000" y="10531475"/>
            <a:ext cx="18713585" cy="609600"/>
            <a:chOff x="1440000" y="10531475"/>
            <a:chExt cx="18713585" cy="609600"/>
          </a:xfrm>
        </p:grpSpPr>
        <p:sp>
          <p:nvSpPr>
            <p:cNvPr id="70" name="Rectangle 69">
              <a:extLst>
                <a:ext uri="{FF2B5EF4-FFF2-40B4-BE49-F238E27FC236}">
                  <a16:creationId xmlns:a16="http://schemas.microsoft.com/office/drawing/2014/main" id="{C6D31C38-0E0D-6D5B-B5E3-25DD1A53CF17}"/>
                </a:ext>
              </a:extLst>
            </p:cNvPr>
            <p:cNvSpPr>
              <a:spLocks noGrp="1" noRot="1" noMove="1" noResize="1" noEditPoints="1" noAdjustHandles="1" noChangeArrowheads="1" noChangeShapeType="1"/>
            </p:cNvSpPr>
            <p:nvPr/>
          </p:nvSpPr>
          <p:spPr>
            <a:xfrm>
              <a:off x="18738850" y="10717264"/>
              <a:ext cx="1414735" cy="42381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object 3">
              <a:extLst>
                <a:ext uri="{FF2B5EF4-FFF2-40B4-BE49-F238E27FC236}">
                  <a16:creationId xmlns:a16="http://schemas.microsoft.com/office/drawing/2014/main" id="{86098574-24B4-F8A6-471C-25DB5E4B33C3}"/>
                </a:ext>
              </a:extLst>
            </p:cNvPr>
            <p:cNvSpPr txBox="1">
              <a:spLocks noGrp="1" noRot="1" noMove="1" noResize="1" noEditPoints="1" noAdjustHandles="1" noChangeArrowheads="1" noChangeShapeType="1"/>
            </p:cNvSpPr>
            <p:nvPr/>
          </p:nvSpPr>
          <p:spPr>
            <a:xfrm>
              <a:off x="17488500" y="10770564"/>
              <a:ext cx="2131956" cy="294311"/>
            </a:xfrm>
            <a:prstGeom prst="rect">
              <a:avLst/>
            </a:prstGeom>
          </p:spPr>
          <p:txBody>
            <a:bodyPr vert="horz" wrap="square" lIns="0" tIns="17145" rIns="0" bIns="0" rtlCol="0">
              <a:spAutoFit/>
            </a:bodyPr>
            <a:lstStyle/>
            <a:p>
              <a:pPr marL="12700" algn="r">
                <a:lnSpc>
                  <a:spcPct val="100000"/>
                </a:lnSpc>
                <a:spcBef>
                  <a:spcPts val="135"/>
                </a:spcBef>
              </a:pPr>
              <a:r>
                <a:rPr lang="en-US" dirty="0">
                  <a:solidFill>
                    <a:srgbClr val="1D405E"/>
                  </a:solidFill>
                  <a:latin typeface="Aptos" panose="020B0004020202020204" pitchFamily="34" charset="0"/>
                  <a:cs typeface="Arial"/>
                </a:rPr>
                <a:t>page </a:t>
              </a:r>
              <a:fld id="{210BCA47-D570-ED45-BCF0-56D64CE712AF}" type="slidenum">
                <a:rPr lang="en-US" b="1" smtClean="0">
                  <a:solidFill>
                    <a:srgbClr val="1D405E"/>
                  </a:solidFill>
                  <a:latin typeface="Aptos" panose="020B0004020202020204" pitchFamily="34" charset="0"/>
                  <a:cs typeface="Arial"/>
                </a:rPr>
                <a:t>7</a:t>
              </a:fld>
              <a:endParaRPr b="1" dirty="0">
                <a:latin typeface="Aptos" panose="020B0004020202020204" pitchFamily="34" charset="0"/>
                <a:cs typeface="Arial"/>
              </a:endParaRPr>
            </a:p>
          </p:txBody>
        </p:sp>
        <p:cxnSp>
          <p:nvCxnSpPr>
            <p:cNvPr id="75" name="Straight Connector 74">
              <a:extLst>
                <a:ext uri="{FF2B5EF4-FFF2-40B4-BE49-F238E27FC236}">
                  <a16:creationId xmlns:a16="http://schemas.microsoft.com/office/drawing/2014/main" id="{9DA4419C-D0A8-0AB0-372C-C530DA078362}"/>
                </a:ext>
              </a:extLst>
            </p:cNvPr>
            <p:cNvCxnSpPr>
              <a:cxnSpLocks noGrp="1" noRot="1" noMove="1" noResize="1" noEditPoints="1" noAdjustHandles="1" noChangeArrowheads="1" noChangeShapeType="1"/>
            </p:cNvCxnSpPr>
            <p:nvPr/>
          </p:nvCxnSpPr>
          <p:spPr>
            <a:xfrm>
              <a:off x="1440000" y="10531475"/>
              <a:ext cx="15206642" cy="0"/>
            </a:xfrm>
            <a:prstGeom prst="line">
              <a:avLst/>
            </a:prstGeom>
            <a:ln>
              <a:gradFill>
                <a:gsLst>
                  <a:gs pos="26000">
                    <a:schemeClr val="bg1">
                      <a:lumMod val="85000"/>
                    </a:schemeClr>
                  </a:gs>
                  <a:gs pos="99000">
                    <a:schemeClr val="bg2">
                      <a:lumMod val="90000"/>
                      <a:alpha val="15171"/>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76" name="object 58">
              <a:extLst>
                <a:ext uri="{FF2B5EF4-FFF2-40B4-BE49-F238E27FC236}">
                  <a16:creationId xmlns:a16="http://schemas.microsoft.com/office/drawing/2014/main" id="{11FFB0A2-DDE1-A40B-D48D-E599460CAF22}"/>
                </a:ext>
              </a:extLst>
            </p:cNvPr>
            <p:cNvSpPr txBox="1">
              <a:spLocks noGrp="1" noRot="1" noMove="1" noResize="1" noEditPoints="1" noAdjustHandles="1" noChangeArrowheads="1" noChangeShapeType="1"/>
            </p:cNvSpPr>
            <p:nvPr/>
          </p:nvSpPr>
          <p:spPr>
            <a:xfrm>
              <a:off x="1440000" y="10772167"/>
              <a:ext cx="7684134" cy="291105"/>
            </a:xfrm>
            <a:prstGeom prst="rect">
              <a:avLst/>
            </a:prstGeom>
          </p:spPr>
          <p:txBody>
            <a:bodyPr vert="horz" wrap="square" lIns="0" tIns="13970" rIns="0" bIns="0" rtlCol="0">
              <a:spAutoFit/>
            </a:bodyPr>
            <a:lstStyle>
              <a:defPPr>
                <a:defRPr kern="0"/>
              </a:defPPr>
            </a:lstStyle>
            <a:p>
              <a:pPr marL="12700">
                <a:spcBef>
                  <a:spcPts val="110"/>
                </a:spcBef>
              </a:pPr>
              <a:r>
                <a:rPr lang="en-ZA" b="1" dirty="0">
                  <a:solidFill>
                    <a:srgbClr val="1D3F5E"/>
                  </a:solidFill>
                  <a:latin typeface="Aptos" panose="020B0004020202020204" pitchFamily="34" charset="0"/>
                  <a:cs typeface="Times New Roman"/>
                </a:rPr>
                <a:t>CAPE ZIRCON   </a:t>
              </a:r>
              <a:r>
                <a:rPr lang="en-ZA" dirty="0">
                  <a:solidFill>
                    <a:schemeClr val="tx1">
                      <a:lumMod val="50000"/>
                      <a:lumOff val="50000"/>
                    </a:schemeClr>
                  </a:solidFill>
                  <a:latin typeface="Aptos" panose="020B0004020202020204" pitchFamily="34" charset="0"/>
                </a:rPr>
                <a:t>A world-class discovery…</a:t>
              </a:r>
            </a:p>
          </p:txBody>
        </p:sp>
      </p:grpSp>
      <p:sp>
        <p:nvSpPr>
          <p:cNvPr id="5" name="Content Placeholder 1">
            <a:extLst>
              <a:ext uri="{FF2B5EF4-FFF2-40B4-BE49-F238E27FC236}">
                <a16:creationId xmlns:a16="http://schemas.microsoft.com/office/drawing/2014/main" id="{1881345A-8479-479B-9BDA-E86EAC8B4F6B}"/>
              </a:ext>
            </a:extLst>
          </p:cNvPr>
          <p:cNvSpPr txBox="1">
            <a:spLocks/>
          </p:cNvSpPr>
          <p:nvPr/>
        </p:nvSpPr>
        <p:spPr>
          <a:xfrm>
            <a:off x="671739" y="6655472"/>
            <a:ext cx="9485058" cy="6371144"/>
          </a:xfrm>
          <a:prstGeom prst="rect">
            <a:avLst/>
          </a:prstGeom>
        </p:spPr>
        <p:txBody>
          <a:bodyPr wrap="square" lIns="0" tIns="0" rIns="0" bIns="0">
            <a:normAutofit/>
          </a:bodyPr>
          <a:lstStyle>
            <a:lvl1pPr marL="0">
              <a:defRPr sz="2400" b="0" i="0">
                <a:solidFill>
                  <a:schemeClr val="tx1"/>
                </a:solidFill>
                <a:latin typeface="Aptos" panose="020B0004020202020204" pitchFamily="34" charset="0"/>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just"/>
            <a:r>
              <a:rPr lang="en-US" sz="1600" i="1" dirty="0"/>
              <a:t>This document has been prepared to provide information on Cape Zircon named herein.  </a:t>
            </a:r>
          </a:p>
          <a:p>
            <a:pPr algn="just"/>
            <a:r>
              <a:rPr lang="en-US" sz="1600" i="1" dirty="0"/>
              <a:t>This document may not be copied, disclosed, published or distributed to any other person without the prior written consent of Buchuberg Resources or Questco, save to directors, officers, shareholders, employees and professional advisors required to assist the direct recipient of this document (“Recipient”) in forming an investment view. </a:t>
            </a:r>
          </a:p>
          <a:p>
            <a:pPr algn="just"/>
            <a:r>
              <a:rPr lang="en-US" sz="1600" i="1" dirty="0"/>
              <a:t>This document and the material contained in this document is not and does not constitute an offer, invitation or recommendation to purchase any business of or subscribe for, or purchase, any shares in any party named herein, nor does it form the basis of any contract or commitment by any of the parties named herein to enter into any agreement with the Recipient. </a:t>
            </a:r>
          </a:p>
          <a:p>
            <a:pPr algn="just"/>
            <a:r>
              <a:rPr lang="en-US" sz="1600" i="1" dirty="0"/>
              <a:t>This document does not purport to contain all the information that the Recipient may require, nor is it intended to replace any form of legal, financial or technical due diligence. There is no obligation on any party to update this document in the event of any change in circumstances. </a:t>
            </a:r>
          </a:p>
        </p:txBody>
      </p:sp>
      <p:sp>
        <p:nvSpPr>
          <p:cNvPr id="13" name="TextBox 12">
            <a:extLst>
              <a:ext uri="{FF2B5EF4-FFF2-40B4-BE49-F238E27FC236}">
                <a16:creationId xmlns:a16="http://schemas.microsoft.com/office/drawing/2014/main" id="{CEBE85C8-80CF-378F-057B-C09DA1A1C205}"/>
              </a:ext>
            </a:extLst>
          </p:cNvPr>
          <p:cNvSpPr txBox="1"/>
          <p:nvPr/>
        </p:nvSpPr>
        <p:spPr>
          <a:xfrm>
            <a:off x="10400855" y="6584311"/>
            <a:ext cx="9485058" cy="5780200"/>
          </a:xfrm>
          <a:prstGeom prst="rect">
            <a:avLst/>
          </a:prstGeom>
        </p:spPr>
        <p:txBody>
          <a:bodyPr vert="horz" lIns="150791" tIns="75396" rIns="150791" bIns="75396" rtlCol="0">
            <a:normAutofit/>
          </a:bodyPr>
          <a:lstStyle>
            <a:lvl1pPr indent="0" algn="just" defTabSz="914400">
              <a:lnSpc>
                <a:spcPct val="95000"/>
              </a:lnSpc>
              <a:spcBef>
                <a:spcPts val="600"/>
              </a:spcBef>
              <a:spcAft>
                <a:spcPts val="200"/>
              </a:spcAft>
              <a:buClr>
                <a:schemeClr val="accent1"/>
              </a:buClr>
              <a:buSzPct val="80000"/>
              <a:buFont typeface="Arial" pitchFamily="34" charset="0"/>
              <a:buNone/>
              <a:defRPr sz="1000" i="1" spc="10" baseline="0">
                <a:latin typeface="Aptos" panose="020B0004020202020204" pitchFamily="34" charset="0"/>
              </a:defRPr>
            </a:lvl1pPr>
            <a:lvl2pPr indent="-182880" defTabSz="914400">
              <a:lnSpc>
                <a:spcPct val="90000"/>
              </a:lnSpc>
              <a:spcBef>
                <a:spcPts val="300"/>
              </a:spcBef>
              <a:spcAft>
                <a:spcPts val="300"/>
              </a:spcAft>
              <a:buClr>
                <a:schemeClr val="accent1"/>
              </a:buClr>
              <a:buFont typeface="Wingdings 2" pitchFamily="18" charset="2"/>
              <a:buChar char=""/>
              <a:defRPr sz="1400">
                <a:solidFill>
                  <a:schemeClr val="tx1">
                    <a:lumMod val="85000"/>
                    <a:lumOff val="15000"/>
                  </a:schemeClr>
                </a:solidFill>
              </a:defRPr>
            </a:lvl2pPr>
            <a:lvl3pPr marL="731520" indent="-182880" defTabSz="914400">
              <a:lnSpc>
                <a:spcPct val="90000"/>
              </a:lnSpc>
              <a:spcBef>
                <a:spcPts val="300"/>
              </a:spcBef>
              <a:spcAft>
                <a:spcPts val="300"/>
              </a:spcAft>
              <a:buClr>
                <a:schemeClr val="accent1"/>
              </a:buClr>
              <a:buFont typeface="Wingdings 2" pitchFamily="18" charset="2"/>
              <a:buChar char=""/>
              <a:defRPr sz="1400">
                <a:solidFill>
                  <a:schemeClr val="tx1">
                    <a:lumMod val="85000"/>
                    <a:lumOff val="15000"/>
                  </a:schemeClr>
                </a:solidFill>
              </a:defRPr>
            </a:lvl3pPr>
            <a:lvl4pPr marL="1005840" indent="-182880" defTabSz="914400">
              <a:lnSpc>
                <a:spcPct val="90000"/>
              </a:lnSpc>
              <a:spcBef>
                <a:spcPts val="300"/>
              </a:spcBef>
              <a:spcAft>
                <a:spcPts val="300"/>
              </a:spcAft>
              <a:buClr>
                <a:schemeClr val="accent1"/>
              </a:buClr>
              <a:buFont typeface="Wingdings 2" pitchFamily="18" charset="2"/>
              <a:buChar char=""/>
              <a:defRPr sz="1400">
                <a:solidFill>
                  <a:schemeClr val="tx1">
                    <a:lumMod val="85000"/>
                    <a:lumOff val="15000"/>
                  </a:schemeClr>
                </a:solidFill>
              </a:defRPr>
            </a:lvl4pPr>
            <a:lvl5pPr marL="1280160" indent="-182880" defTabSz="914400">
              <a:lnSpc>
                <a:spcPct val="90000"/>
              </a:lnSpc>
              <a:spcBef>
                <a:spcPts val="300"/>
              </a:spcBef>
              <a:spcAft>
                <a:spcPts val="300"/>
              </a:spcAft>
              <a:buClr>
                <a:schemeClr val="accent1"/>
              </a:buClr>
              <a:buFont typeface="Wingdings 2" pitchFamily="18" charset="2"/>
              <a:buChar char=""/>
              <a:defRPr sz="1400">
                <a:solidFill>
                  <a:schemeClr val="tx1">
                    <a:lumMod val="85000"/>
                    <a:lumOff val="15000"/>
                  </a:schemeClr>
                </a:solidFill>
              </a:defRPr>
            </a:lvl5pPr>
            <a:lvl6pPr marL="1600000" indent="-228600" defTabSz="914400">
              <a:lnSpc>
                <a:spcPct val="90000"/>
              </a:lnSpc>
              <a:spcBef>
                <a:spcPts val="300"/>
              </a:spcBef>
              <a:spcAft>
                <a:spcPts val="300"/>
              </a:spcAft>
              <a:buClr>
                <a:schemeClr val="accent1"/>
              </a:buClr>
              <a:buFont typeface="Wingdings 2" pitchFamily="18" charset="2"/>
              <a:buChar char=""/>
              <a:defRPr sz="1400">
                <a:solidFill>
                  <a:schemeClr val="tx1">
                    <a:lumMod val="85000"/>
                    <a:lumOff val="15000"/>
                  </a:schemeClr>
                </a:solidFill>
              </a:defRPr>
            </a:lvl6pPr>
            <a:lvl7pPr marL="1900000" indent="-228600" defTabSz="914400">
              <a:lnSpc>
                <a:spcPct val="90000"/>
              </a:lnSpc>
              <a:spcBef>
                <a:spcPts val="300"/>
              </a:spcBef>
              <a:spcAft>
                <a:spcPts val="300"/>
              </a:spcAft>
              <a:buClr>
                <a:schemeClr val="accent1"/>
              </a:buClr>
              <a:buFont typeface="Wingdings 2" pitchFamily="18" charset="2"/>
              <a:buChar char=""/>
              <a:defRPr sz="1400">
                <a:solidFill>
                  <a:schemeClr val="tx1">
                    <a:lumMod val="85000"/>
                    <a:lumOff val="15000"/>
                  </a:schemeClr>
                </a:solidFill>
              </a:defRPr>
            </a:lvl7pPr>
            <a:lvl8pPr marL="2200000" indent="-228600" defTabSz="914400">
              <a:lnSpc>
                <a:spcPct val="90000"/>
              </a:lnSpc>
              <a:spcBef>
                <a:spcPts val="300"/>
              </a:spcBef>
              <a:spcAft>
                <a:spcPts val="300"/>
              </a:spcAft>
              <a:buClr>
                <a:schemeClr val="accent1"/>
              </a:buClr>
              <a:buFont typeface="Wingdings 2" pitchFamily="18" charset="2"/>
              <a:buChar char=""/>
              <a:defRPr sz="1400">
                <a:solidFill>
                  <a:schemeClr val="tx1">
                    <a:lumMod val="85000"/>
                    <a:lumOff val="15000"/>
                  </a:schemeClr>
                </a:solidFill>
              </a:defRPr>
            </a:lvl8pPr>
            <a:lvl9pPr marL="2500000" indent="-228600" defTabSz="914400">
              <a:lnSpc>
                <a:spcPct val="90000"/>
              </a:lnSpc>
              <a:spcBef>
                <a:spcPts val="300"/>
              </a:spcBef>
              <a:spcAft>
                <a:spcPts val="300"/>
              </a:spcAft>
              <a:buClr>
                <a:schemeClr val="accent1"/>
              </a:buClr>
              <a:buFont typeface="Wingdings 2" pitchFamily="18" charset="2"/>
              <a:buChar char=""/>
              <a:defRPr sz="1400">
                <a:solidFill>
                  <a:schemeClr val="tx1">
                    <a:lumMod val="85000"/>
                    <a:lumOff val="15000"/>
                  </a:schemeClr>
                </a:solidFill>
              </a:defRPr>
            </a:lvl9pPr>
          </a:lstStyle>
          <a:p>
            <a:r>
              <a:rPr lang="en-US" sz="1600" dirty="0"/>
              <a:t>Statements contained in this document may constitute forward looking statements. Such statements relate to future events and expectations and, as such, involve known and unknown risks and uncertainties. Actual results and developments may differ materially from those expressed or implied by these forward-looking statements depending on a variety of factors. Neither Buchuberg Resources, Questco, nor any other party noted in this document, or any of such parties’ directors, officers, shareholders, employees, customers, agents, contractors, attorneys and/or other professional advisors shall have any liability of whatsoever nature, including liability to any person by reason of negligence, negligent misstatement, gross negligence or grossly negligent misstatement, and no Recipient shall have any claim whatsoever, for any statements, opinions, information or matters, express or implied, arising out of, contained in or derived from, or for any omissions from, this material. </a:t>
            </a:r>
            <a:endParaRPr lang="en-ZA" sz="1600" dirty="0"/>
          </a:p>
        </p:txBody>
      </p:sp>
      <p:sp>
        <p:nvSpPr>
          <p:cNvPr id="16" name="TextBox 15">
            <a:extLst>
              <a:ext uri="{FF2B5EF4-FFF2-40B4-BE49-F238E27FC236}">
                <a16:creationId xmlns:a16="http://schemas.microsoft.com/office/drawing/2014/main" id="{4ACAD70D-1634-F565-3774-81813CA26E24}"/>
              </a:ext>
            </a:extLst>
          </p:cNvPr>
          <p:cNvSpPr txBox="1"/>
          <p:nvPr/>
        </p:nvSpPr>
        <p:spPr>
          <a:xfrm>
            <a:off x="671739" y="6150011"/>
            <a:ext cx="13891800" cy="383310"/>
          </a:xfrm>
          <a:prstGeom prst="rect">
            <a:avLst/>
          </a:prstGeom>
          <a:noFill/>
        </p:spPr>
        <p:txBody>
          <a:bodyPr wrap="square">
            <a:spAutoFit/>
          </a:bodyPr>
          <a:lstStyle/>
          <a:p>
            <a:pPr defTabSz="1368001">
              <a:lnSpc>
                <a:spcPts val="2543"/>
              </a:lnSpc>
              <a:spcBef>
                <a:spcPts val="897"/>
              </a:spcBef>
              <a:spcAft>
                <a:spcPts val="897"/>
              </a:spcAft>
              <a:buClr>
                <a:schemeClr val="accent1"/>
              </a:buClr>
              <a:tabLst>
                <a:tab pos="258219" algn="l"/>
              </a:tabLst>
            </a:pPr>
            <a:r>
              <a:rPr lang="en-US" sz="1732" b="1" i="1" dirty="0">
                <a:solidFill>
                  <a:schemeClr val="tx1"/>
                </a:solidFill>
              </a:rPr>
              <a:t>Confidentiality and Disclaimer</a:t>
            </a:r>
          </a:p>
        </p:txBody>
      </p:sp>
      <p:sp>
        <p:nvSpPr>
          <p:cNvPr id="17" name="TextBox 16">
            <a:extLst>
              <a:ext uri="{FF2B5EF4-FFF2-40B4-BE49-F238E27FC236}">
                <a16:creationId xmlns:a16="http://schemas.microsoft.com/office/drawing/2014/main" id="{BA26C785-4B12-3467-2C54-77A0059998F3}"/>
              </a:ext>
            </a:extLst>
          </p:cNvPr>
          <p:cNvSpPr txBox="1"/>
          <p:nvPr/>
        </p:nvSpPr>
        <p:spPr>
          <a:xfrm>
            <a:off x="697610" y="2021753"/>
            <a:ext cx="19406490" cy="3377143"/>
          </a:xfrm>
          <a:prstGeom prst="rect">
            <a:avLst/>
          </a:prstGeom>
          <a:noFill/>
        </p:spPr>
        <p:txBody>
          <a:bodyPr wrap="square">
            <a:spAutoFit/>
          </a:bodyPr>
          <a:lstStyle/>
          <a:p>
            <a:pPr defTabSz="1368001">
              <a:lnSpc>
                <a:spcPts val="2543"/>
              </a:lnSpc>
              <a:spcBef>
                <a:spcPts val="897"/>
              </a:spcBef>
              <a:spcAft>
                <a:spcPts val="897"/>
              </a:spcAft>
              <a:buClr>
                <a:schemeClr val="accent1"/>
              </a:buClr>
              <a:tabLst>
                <a:tab pos="258219" algn="l"/>
              </a:tabLst>
            </a:pPr>
            <a:r>
              <a:rPr lang="en-US" sz="2309" dirty="0">
                <a:latin typeface="Aptos" panose="020B0004020202020204" pitchFamily="34" charset="0"/>
              </a:rPr>
              <a:t>All communication regarding Cape Zircon must be directed solely to Questco Proprietary Limited (Questco), acting as Corporate Advisor to Buchuberg Resources Pty Ltd and its Shareholders in relation to the Cape Zircon project. </a:t>
            </a:r>
          </a:p>
          <a:p>
            <a:pPr defTabSz="1368001">
              <a:lnSpc>
                <a:spcPts val="2543"/>
              </a:lnSpc>
              <a:spcBef>
                <a:spcPts val="897"/>
              </a:spcBef>
              <a:spcAft>
                <a:spcPts val="897"/>
              </a:spcAft>
              <a:buClr>
                <a:schemeClr val="accent1"/>
              </a:buClr>
              <a:tabLst>
                <a:tab pos="258219" algn="l"/>
              </a:tabLst>
            </a:pPr>
            <a:endParaRPr lang="en-US" sz="2309" b="1" dirty="0">
              <a:solidFill>
                <a:schemeClr val="tx2">
                  <a:lumMod val="75000"/>
                  <a:lumOff val="25000"/>
                </a:schemeClr>
              </a:solidFill>
              <a:latin typeface="Aptos" panose="020B0004020202020204" pitchFamily="34" charset="0"/>
            </a:endParaRPr>
          </a:p>
          <a:p>
            <a:pPr defTabSz="1368001">
              <a:lnSpc>
                <a:spcPts val="2543"/>
              </a:lnSpc>
              <a:spcBef>
                <a:spcPts val="897"/>
              </a:spcBef>
              <a:spcAft>
                <a:spcPts val="897"/>
              </a:spcAft>
              <a:buClr>
                <a:schemeClr val="accent1"/>
              </a:buClr>
              <a:tabLst>
                <a:tab pos="258219" algn="l"/>
              </a:tabLst>
            </a:pPr>
            <a:endParaRPr lang="en-US" sz="2309" b="1" dirty="0">
              <a:solidFill>
                <a:schemeClr val="tx2">
                  <a:lumMod val="75000"/>
                  <a:lumOff val="25000"/>
                </a:schemeClr>
              </a:solidFill>
              <a:latin typeface="Aptos" panose="020B0004020202020204" pitchFamily="34" charset="0"/>
            </a:endParaRPr>
          </a:p>
          <a:p>
            <a:pPr defTabSz="1368001">
              <a:lnSpc>
                <a:spcPts val="2543"/>
              </a:lnSpc>
              <a:spcBef>
                <a:spcPts val="897"/>
              </a:spcBef>
              <a:spcAft>
                <a:spcPts val="897"/>
              </a:spcAft>
              <a:buClr>
                <a:schemeClr val="accent1"/>
              </a:buClr>
              <a:tabLst>
                <a:tab pos="258219" algn="l"/>
              </a:tabLst>
            </a:pPr>
            <a:endParaRPr lang="en-US" sz="2309" b="1" dirty="0">
              <a:solidFill>
                <a:schemeClr val="tx2">
                  <a:lumMod val="75000"/>
                  <a:lumOff val="25000"/>
                </a:schemeClr>
              </a:solidFill>
              <a:latin typeface="Aptos" panose="020B0004020202020204" pitchFamily="34" charset="0"/>
            </a:endParaRPr>
          </a:p>
          <a:p>
            <a:pPr defTabSz="1368001">
              <a:lnSpc>
                <a:spcPts val="2543"/>
              </a:lnSpc>
              <a:spcBef>
                <a:spcPts val="897"/>
              </a:spcBef>
              <a:spcAft>
                <a:spcPts val="897"/>
              </a:spcAft>
              <a:buClr>
                <a:schemeClr val="accent1"/>
              </a:buClr>
              <a:tabLst>
                <a:tab pos="258219" algn="l"/>
              </a:tabLst>
            </a:pPr>
            <a:endParaRPr lang="en-US" sz="2309" b="1" dirty="0">
              <a:solidFill>
                <a:schemeClr val="tx2">
                  <a:lumMod val="75000"/>
                  <a:lumOff val="25000"/>
                </a:schemeClr>
              </a:solidFill>
              <a:latin typeface="Aptos" panose="020B0004020202020204" pitchFamily="34" charset="0"/>
            </a:endParaRPr>
          </a:p>
          <a:p>
            <a:pPr defTabSz="1368001">
              <a:lnSpc>
                <a:spcPts val="2543"/>
              </a:lnSpc>
              <a:buClr>
                <a:schemeClr val="accent1"/>
              </a:buClr>
              <a:tabLst>
                <a:tab pos="258219" algn="l"/>
              </a:tabLst>
            </a:pPr>
            <a:endParaRPr lang="en-US" sz="2309" b="1" dirty="0">
              <a:solidFill>
                <a:schemeClr val="tx2">
                  <a:lumMod val="75000"/>
                  <a:lumOff val="25000"/>
                </a:schemeClr>
              </a:solidFill>
              <a:latin typeface="Aptos" panose="020B0004020202020204" pitchFamily="34" charset="0"/>
            </a:endParaRPr>
          </a:p>
        </p:txBody>
      </p:sp>
      <p:sp>
        <p:nvSpPr>
          <p:cNvPr id="30" name="TextBox 29">
            <a:extLst>
              <a:ext uri="{FF2B5EF4-FFF2-40B4-BE49-F238E27FC236}">
                <a16:creationId xmlns:a16="http://schemas.microsoft.com/office/drawing/2014/main" id="{74CE55C2-4374-4E6B-A8BE-A4C75EA2759E}"/>
              </a:ext>
            </a:extLst>
          </p:cNvPr>
          <p:cNvSpPr txBox="1"/>
          <p:nvPr/>
        </p:nvSpPr>
        <p:spPr>
          <a:xfrm>
            <a:off x="10258491" y="3142311"/>
            <a:ext cx="5632380" cy="2510239"/>
          </a:xfrm>
          <a:prstGeom prst="rect">
            <a:avLst/>
          </a:prstGeom>
          <a:noFill/>
        </p:spPr>
        <p:txBody>
          <a:bodyPr wrap="square">
            <a:spAutoFit/>
          </a:bodyPr>
          <a:lstStyle/>
          <a:p>
            <a:pPr algn="just">
              <a:lnSpc>
                <a:spcPct val="115000"/>
              </a:lnSpc>
              <a:spcAft>
                <a:spcPts val="1649"/>
              </a:spcAft>
            </a:pPr>
            <a:r>
              <a:rPr lang="nl-NL" sz="2309" b="1" dirty="0">
                <a:solidFill>
                  <a:srgbClr val="D5935E"/>
                </a:solidFill>
                <a:latin typeface="Aptos" panose="020B0004020202020204" pitchFamily="34" charset="0"/>
              </a:rPr>
              <a:t>CISKA KLOPPERS</a:t>
            </a:r>
          </a:p>
          <a:p>
            <a:pPr indent="1143000" algn="just">
              <a:lnSpc>
                <a:spcPct val="115000"/>
              </a:lnSpc>
              <a:spcAft>
                <a:spcPts val="1649"/>
              </a:spcAft>
            </a:pPr>
            <a:r>
              <a:rPr lang="sv-SE" sz="2309" dirty="0">
                <a:latin typeface="Aptos" panose="020B0004020202020204" pitchFamily="34" charset="0"/>
              </a:rPr>
              <a:t>ciska.kloppers@questco.co.za</a:t>
            </a:r>
            <a:endParaRPr lang="nl-NL" sz="2309" dirty="0">
              <a:latin typeface="Aptos" panose="020B0004020202020204" pitchFamily="34" charset="0"/>
            </a:endParaRPr>
          </a:p>
          <a:p>
            <a:pPr indent="1143000" algn="just">
              <a:lnSpc>
                <a:spcPct val="115000"/>
              </a:lnSpc>
              <a:spcBef>
                <a:spcPts val="1200"/>
              </a:spcBef>
            </a:pPr>
            <a:r>
              <a:rPr lang="en-ZA" sz="2309" dirty="0">
                <a:latin typeface="Aptos" panose="020B0004020202020204" pitchFamily="34" charset="0"/>
              </a:rPr>
              <a:t>+27 82 303 4826</a:t>
            </a:r>
          </a:p>
          <a:p>
            <a:pPr algn="just">
              <a:lnSpc>
                <a:spcPct val="115000"/>
              </a:lnSpc>
              <a:spcAft>
                <a:spcPts val="1649"/>
              </a:spcAft>
            </a:pPr>
            <a:r>
              <a:rPr lang="en-ZA" sz="1319" dirty="0">
                <a:latin typeface="Montserrat" panose="00000500000000000000" pitchFamily="2" charset="0"/>
                <a:ea typeface="Calibri" panose="020F0502020204030204" pitchFamily="34" charset="0"/>
                <a:cs typeface="Arial" panose="020B0604020202020204" pitchFamily="34" charset="0"/>
              </a:rPr>
              <a:t> </a:t>
            </a:r>
            <a:endParaRPr lang="en-US" sz="1649" dirty="0">
              <a:latin typeface="Calibri" panose="020F0502020204030204" pitchFamily="34" charset="0"/>
              <a:ea typeface="Calibri" panose="020F0502020204030204" pitchFamily="34" charset="0"/>
              <a:cs typeface="Times New Roman" panose="02020603050405020304" pitchFamily="18" charset="0"/>
            </a:endParaRPr>
          </a:p>
        </p:txBody>
      </p:sp>
      <p:sp>
        <p:nvSpPr>
          <p:cNvPr id="35" name="TextBox 34">
            <a:extLst>
              <a:ext uri="{FF2B5EF4-FFF2-40B4-BE49-F238E27FC236}">
                <a16:creationId xmlns:a16="http://schemas.microsoft.com/office/drawing/2014/main" id="{60C29DD5-68D8-CA86-6D86-CA4E38DCADA1}"/>
              </a:ext>
            </a:extLst>
          </p:cNvPr>
          <p:cNvSpPr txBox="1"/>
          <p:nvPr/>
        </p:nvSpPr>
        <p:spPr>
          <a:xfrm>
            <a:off x="1078194" y="3142311"/>
            <a:ext cx="8045940" cy="2306785"/>
          </a:xfrm>
          <a:prstGeom prst="rect">
            <a:avLst/>
          </a:prstGeom>
          <a:noFill/>
        </p:spPr>
        <p:txBody>
          <a:bodyPr wrap="square">
            <a:spAutoFit/>
          </a:bodyPr>
          <a:lstStyle/>
          <a:p>
            <a:pPr algn="just">
              <a:lnSpc>
                <a:spcPct val="115000"/>
              </a:lnSpc>
              <a:spcAft>
                <a:spcPts val="1649"/>
              </a:spcAft>
            </a:pPr>
            <a:r>
              <a:rPr lang="nl-NL" sz="2309" b="1" dirty="0">
                <a:solidFill>
                  <a:srgbClr val="D5935E"/>
                </a:solidFill>
                <a:latin typeface="Aptos" panose="020B0004020202020204" pitchFamily="34" charset="0"/>
              </a:rPr>
              <a:t>NICK STEVENSON </a:t>
            </a:r>
            <a:endParaRPr lang="nl-NL" sz="2309" dirty="0">
              <a:latin typeface="Aptos" panose="020B0004020202020204" pitchFamily="34" charset="0"/>
            </a:endParaRPr>
          </a:p>
          <a:p>
            <a:pPr marL="1208088" indent="-117475" algn="just">
              <a:lnSpc>
                <a:spcPct val="115000"/>
              </a:lnSpc>
              <a:spcAft>
                <a:spcPts val="1649"/>
              </a:spcAft>
            </a:pPr>
            <a:r>
              <a:rPr lang="nl-NL" sz="2309" dirty="0">
                <a:latin typeface="Aptos" panose="020B0004020202020204" pitchFamily="34" charset="0"/>
              </a:rPr>
              <a:t>nick.stevenson@questco.co.za</a:t>
            </a:r>
          </a:p>
          <a:p>
            <a:pPr marL="1208088" indent="-117475" algn="just">
              <a:lnSpc>
                <a:spcPct val="115000"/>
              </a:lnSpc>
              <a:spcBef>
                <a:spcPts val="1200"/>
              </a:spcBef>
              <a:spcAft>
                <a:spcPts val="1649"/>
              </a:spcAft>
            </a:pPr>
            <a:r>
              <a:rPr lang="en-ZA" sz="2309" dirty="0">
                <a:latin typeface="Aptos" panose="020B0004020202020204" pitchFamily="34" charset="0"/>
              </a:rPr>
              <a:t>+27 83 262 3578</a:t>
            </a:r>
            <a:endParaRPr lang="en-US" sz="2309" dirty="0">
              <a:latin typeface="Aptos" panose="020B0004020202020204" pitchFamily="34" charset="0"/>
            </a:endParaRPr>
          </a:p>
          <a:p>
            <a:pPr algn="just">
              <a:lnSpc>
                <a:spcPct val="115000"/>
              </a:lnSpc>
              <a:spcAft>
                <a:spcPts val="1649"/>
              </a:spcAft>
            </a:pPr>
            <a:r>
              <a:rPr lang="en-ZA" sz="1319" dirty="0">
                <a:latin typeface="Montserrat" panose="00000500000000000000" pitchFamily="2" charset="0"/>
                <a:ea typeface="Calibri" panose="020F0502020204030204" pitchFamily="34" charset="0"/>
                <a:cs typeface="Arial" panose="020B0604020202020204" pitchFamily="34" charset="0"/>
              </a:rPr>
              <a:t> </a:t>
            </a:r>
            <a:endParaRPr lang="en-US" sz="1649" dirty="0">
              <a:latin typeface="Calibri" panose="020F0502020204030204" pitchFamily="34" charset="0"/>
              <a:ea typeface="Calibri" panose="020F0502020204030204" pitchFamily="34" charset="0"/>
              <a:cs typeface="Times New Roman" panose="02020603050405020304" pitchFamily="18" charset="0"/>
            </a:endParaRPr>
          </a:p>
        </p:txBody>
      </p:sp>
      <p:sp>
        <p:nvSpPr>
          <p:cNvPr id="40" name="Rectangle 39">
            <a:extLst>
              <a:ext uri="{FF2B5EF4-FFF2-40B4-BE49-F238E27FC236}">
                <a16:creationId xmlns:a16="http://schemas.microsoft.com/office/drawing/2014/main" id="{14116899-B051-5811-376F-4E076791BA85}"/>
              </a:ext>
            </a:extLst>
          </p:cNvPr>
          <p:cNvSpPr/>
          <p:nvPr/>
        </p:nvSpPr>
        <p:spPr>
          <a:xfrm>
            <a:off x="760072" y="11375349"/>
            <a:ext cx="19179535" cy="1061126"/>
          </a:xfrm>
          <a:prstGeom prst="rect">
            <a:avLst/>
          </a:prstGeom>
          <a:solidFill>
            <a:schemeClr val="bg1"/>
          </a:solidFill>
          <a:ln w="12700">
            <a:noFill/>
          </a:ln>
          <a:effectLst>
            <a:outerShdw blurRad="257401" dist="38100" dir="2700000" algn="tl" rotWithShape="0">
              <a:prstClr val="black">
                <a:alpha val="1543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indent="-471230" algn="ctr">
              <a:lnSpc>
                <a:spcPct val="115000"/>
              </a:lnSpc>
              <a:spcBef>
                <a:spcPts val="1979"/>
              </a:spcBef>
              <a:spcAft>
                <a:spcPts val="1649"/>
              </a:spcAft>
            </a:pPr>
            <a:r>
              <a:rPr lang="en-US" sz="2400" b="1" i="1" dirty="0">
                <a:solidFill>
                  <a:srgbClr val="DC6132"/>
                </a:solidFill>
                <a:latin typeface="Aptos" panose="020B0004020202020204" pitchFamily="34" charset="0"/>
                <a:ea typeface="Calibri" panose="020F0502020204030204" pitchFamily="34" charset="0"/>
                <a:cs typeface="Times New Roman" panose="02020603050405020304" pitchFamily="18" charset="0"/>
              </a:rPr>
              <a:t>Under no circumstances may the directors, shareholders, employees or affiliates of Buchuberg Resources be contacted directly without pre-approval from Questco </a:t>
            </a:r>
          </a:p>
        </p:txBody>
      </p:sp>
      <p:pic>
        <p:nvPicPr>
          <p:cNvPr id="4" name="Picture 3">
            <a:extLst>
              <a:ext uri="{FF2B5EF4-FFF2-40B4-BE49-F238E27FC236}">
                <a16:creationId xmlns:a16="http://schemas.microsoft.com/office/drawing/2014/main" id="{7E829EDF-756C-EF5D-CC5D-97B85B5A13CB}"/>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959220" y="3498456"/>
            <a:ext cx="2586630" cy="1439779"/>
          </a:xfrm>
          <a:prstGeom prst="rect">
            <a:avLst/>
          </a:prstGeom>
          <a:noFill/>
          <a:ln>
            <a:noFill/>
          </a:ln>
        </p:spPr>
      </p:pic>
      <p:pic>
        <p:nvPicPr>
          <p:cNvPr id="7" name="Picture 6">
            <a:extLst>
              <a:ext uri="{FF2B5EF4-FFF2-40B4-BE49-F238E27FC236}">
                <a16:creationId xmlns:a16="http://schemas.microsoft.com/office/drawing/2014/main" id="{0704A202-697D-ECA1-D727-EB381735CBE0}"/>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4674" y="10547953"/>
            <a:ext cx="1021704" cy="593122"/>
          </a:xfrm>
          <a:prstGeom prst="rect">
            <a:avLst/>
          </a:prstGeom>
          <a:noFill/>
          <a:ln>
            <a:noFill/>
          </a:ln>
        </p:spPr>
      </p:pic>
      <p:sp>
        <p:nvSpPr>
          <p:cNvPr id="3" name="object 2">
            <a:extLst>
              <a:ext uri="{FF2B5EF4-FFF2-40B4-BE49-F238E27FC236}">
                <a16:creationId xmlns:a16="http://schemas.microsoft.com/office/drawing/2014/main" id="{78CB0EA6-725B-0EC0-0B91-DFC767A9AB42}"/>
              </a:ext>
            </a:extLst>
          </p:cNvPr>
          <p:cNvSpPr txBox="1">
            <a:spLocks/>
          </p:cNvSpPr>
          <p:nvPr/>
        </p:nvSpPr>
        <p:spPr>
          <a:xfrm>
            <a:off x="1391298" y="625475"/>
            <a:ext cx="17364803" cy="1391920"/>
          </a:xfrm>
          <a:prstGeom prst="rect">
            <a:avLst/>
          </a:prstGeom>
        </p:spPr>
        <p:txBody>
          <a:bodyPr vert="horz" wrap="square" lIns="0" tIns="220345" rIns="0" bIns="0" rtlCol="0">
            <a:spAutoFit/>
          </a:bodyPr>
          <a:lstStyle>
            <a:lvl1pPr>
              <a:defRPr sz="3850" b="1" i="0">
                <a:solidFill>
                  <a:srgbClr val="253E5D"/>
                </a:solidFill>
                <a:latin typeface="Times New Roman"/>
                <a:ea typeface="+mj-ea"/>
                <a:cs typeface="Times New Roman"/>
              </a:defRPr>
            </a:lvl1pPr>
          </a:lstStyle>
          <a:p>
            <a:pPr marL="12700" marR="5080">
              <a:lnSpc>
                <a:spcPts val="9470"/>
              </a:lnSpc>
              <a:spcBef>
                <a:spcPts val="1735"/>
              </a:spcBef>
            </a:pPr>
            <a:r>
              <a:rPr lang="en-ZA" sz="6000" dirty="0">
                <a:solidFill>
                  <a:schemeClr val="tx2"/>
                </a:solidFill>
                <a:latin typeface="Aptos" panose="020B0004020202020204" pitchFamily="34" charset="0"/>
              </a:rPr>
              <a:t>CONTACT</a:t>
            </a:r>
          </a:p>
        </p:txBody>
      </p:sp>
      <p:pic>
        <p:nvPicPr>
          <p:cNvPr id="8" name="Picture 7">
            <a:extLst>
              <a:ext uri="{FF2B5EF4-FFF2-40B4-BE49-F238E27FC236}">
                <a16:creationId xmlns:a16="http://schemas.microsoft.com/office/drawing/2014/main" id="{7F99C7D0-AD95-0C64-C4EB-26EE3E44EF5E}"/>
              </a:ext>
            </a:extLst>
          </p:cNvPr>
          <p:cNvPicPr>
            <a:picLocks noChangeAspect="1"/>
          </p:cNvPicPr>
          <p:nvPr/>
        </p:nvPicPr>
        <p:blipFill>
          <a:blip r:embed="rId5">
            <a:duotone>
              <a:schemeClr val="accent6">
                <a:shade val="45000"/>
                <a:satMod val="135000"/>
              </a:schemeClr>
              <a:prstClr val="white"/>
            </a:duotone>
          </a:blip>
          <a:stretch>
            <a:fillRect/>
          </a:stretch>
        </p:blipFill>
        <p:spPr>
          <a:xfrm>
            <a:off x="1109163" y="3719911"/>
            <a:ext cx="724927" cy="593122"/>
          </a:xfrm>
          <a:prstGeom prst="rect">
            <a:avLst/>
          </a:prstGeom>
        </p:spPr>
      </p:pic>
      <p:pic>
        <p:nvPicPr>
          <p:cNvPr id="19" name="Picture 18">
            <a:extLst>
              <a:ext uri="{FF2B5EF4-FFF2-40B4-BE49-F238E27FC236}">
                <a16:creationId xmlns:a16="http://schemas.microsoft.com/office/drawing/2014/main" id="{C8FDE792-D484-7076-2D36-3A4962BC028E}"/>
              </a:ext>
            </a:extLst>
          </p:cNvPr>
          <p:cNvPicPr>
            <a:picLocks noChangeAspect="1"/>
          </p:cNvPicPr>
          <p:nvPr/>
        </p:nvPicPr>
        <p:blipFill>
          <a:blip r:embed="rId6">
            <a:duotone>
              <a:schemeClr val="accent6">
                <a:shade val="45000"/>
                <a:satMod val="135000"/>
              </a:schemeClr>
              <a:prstClr val="white"/>
            </a:duotone>
          </a:blip>
          <a:stretch>
            <a:fillRect/>
          </a:stretch>
        </p:blipFill>
        <p:spPr>
          <a:xfrm>
            <a:off x="1124809" y="4406559"/>
            <a:ext cx="640259" cy="636437"/>
          </a:xfrm>
          <a:prstGeom prst="rect">
            <a:avLst/>
          </a:prstGeom>
        </p:spPr>
      </p:pic>
      <p:pic>
        <p:nvPicPr>
          <p:cNvPr id="20" name="Picture 19">
            <a:extLst>
              <a:ext uri="{FF2B5EF4-FFF2-40B4-BE49-F238E27FC236}">
                <a16:creationId xmlns:a16="http://schemas.microsoft.com/office/drawing/2014/main" id="{4B12811F-1294-5CD5-AE85-F3F9265CF7C0}"/>
              </a:ext>
            </a:extLst>
          </p:cNvPr>
          <p:cNvPicPr>
            <a:picLocks noChangeAspect="1"/>
          </p:cNvPicPr>
          <p:nvPr/>
        </p:nvPicPr>
        <p:blipFill>
          <a:blip r:embed="rId5">
            <a:duotone>
              <a:schemeClr val="accent6">
                <a:shade val="45000"/>
                <a:satMod val="135000"/>
              </a:schemeClr>
              <a:prstClr val="white"/>
            </a:duotone>
          </a:blip>
          <a:stretch>
            <a:fillRect/>
          </a:stretch>
        </p:blipFill>
        <p:spPr>
          <a:xfrm>
            <a:off x="10360590" y="3715632"/>
            <a:ext cx="724927" cy="593122"/>
          </a:xfrm>
          <a:prstGeom prst="rect">
            <a:avLst/>
          </a:prstGeom>
        </p:spPr>
      </p:pic>
      <p:pic>
        <p:nvPicPr>
          <p:cNvPr id="21" name="Picture 20">
            <a:extLst>
              <a:ext uri="{FF2B5EF4-FFF2-40B4-BE49-F238E27FC236}">
                <a16:creationId xmlns:a16="http://schemas.microsoft.com/office/drawing/2014/main" id="{CCDF9B78-4117-6326-3F10-97E9A8A969D4}"/>
              </a:ext>
            </a:extLst>
          </p:cNvPr>
          <p:cNvPicPr>
            <a:picLocks noChangeAspect="1"/>
          </p:cNvPicPr>
          <p:nvPr/>
        </p:nvPicPr>
        <p:blipFill>
          <a:blip r:embed="rId6">
            <a:duotone>
              <a:schemeClr val="accent6">
                <a:shade val="45000"/>
                <a:satMod val="135000"/>
              </a:schemeClr>
              <a:prstClr val="white"/>
            </a:duotone>
          </a:blip>
          <a:stretch>
            <a:fillRect/>
          </a:stretch>
        </p:blipFill>
        <p:spPr>
          <a:xfrm>
            <a:off x="10372012" y="4402869"/>
            <a:ext cx="640259" cy="636437"/>
          </a:xfrm>
          <a:prstGeom prst="rect">
            <a:avLst/>
          </a:prstGeom>
        </p:spPr>
      </p:pic>
    </p:spTree>
    <p:extLst>
      <p:ext uri="{BB962C8B-B14F-4D97-AF65-F5344CB8AC3E}">
        <p14:creationId xmlns:p14="http://schemas.microsoft.com/office/powerpoint/2010/main" val="34465165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2">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61236AC3-5ACF-47EC-A8EC-F1AED9E3740A}">
  <we:reference id="WA200010001" version="1.0.0.1" store="Omex" storeType="OMEX"/>
  <we:alternateReferences>
    <we:reference id="WA200010001" version="1.0.0.1" store="WA200010001" storeType="OMEX"/>
  </we:alternateReferences>
  <we:properties>
    <we:property name="claude.fileId" value="&quot;7c84505e-f7ed-4fd5-b343-eb6cf3270683&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277306eb-b2a8-4d3c-9cbc-822ea7583717">7EF5Q2DZRF6H-1957824718-2234452</_dlc_DocId>
    <_dlc_DocIdUrl xmlns="277306eb-b2a8-4d3c-9cbc-822ea7583717">
      <Url>https://questcoca.sharepoint.com/sites/CloudDocs/_layouts/15/DocIdRedir.aspx?ID=7EF5Q2DZRF6H-1957824718-2234452</Url>
      <Description>7EF5Q2DZRF6H-1957824718-2234452</Description>
    </_dlc_DocIdUrl>
    <TaxCatchAll xmlns="277306eb-b2a8-4d3c-9cbc-822ea7583717" xsi:nil="true"/>
    <lcf76f155ced4ddcb4097134ff3c332f xmlns="b0e04321-e269-44b1-b2b1-eda0d33836ed">
      <Terms xmlns="http://schemas.microsoft.com/office/infopath/2007/PartnerControls"/>
    </lcf76f155ced4ddcb4097134ff3c332f>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072F4A00F79395449CF88A725EBAC62E" ma:contentTypeVersion="67" ma:contentTypeDescription="Create a new document." ma:contentTypeScope="" ma:versionID="f431215c7e80735ce12c69be79b590c4">
  <xsd:schema xmlns:xsd="http://www.w3.org/2001/XMLSchema" xmlns:xs="http://www.w3.org/2001/XMLSchema" xmlns:p="http://schemas.microsoft.com/office/2006/metadata/properties" xmlns:ns2="277306eb-b2a8-4d3c-9cbc-822ea7583717" xmlns:ns3="b0e04321-e269-44b1-b2b1-eda0d33836ed" targetNamespace="http://schemas.microsoft.com/office/2006/metadata/properties" ma:root="true" ma:fieldsID="aa10f6dd1df2bea0bde7336ae787175e" ns2:_="" ns3:_="">
    <xsd:import namespace="277306eb-b2a8-4d3c-9cbc-822ea7583717"/>
    <xsd:import namespace="b0e04321-e269-44b1-b2b1-eda0d33836ed"/>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2:SharedWithUsers" minOccurs="0"/>
                <xsd:element ref="ns2:SharedWithDetails" minOccurs="0"/>
                <xsd:element ref="ns3:MediaLengthInSeconds" minOccurs="0"/>
                <xsd:element ref="ns3:MediaServiceLocation"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7306eb-b2a8-4d3c-9cbc-822ea7583717"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da4ef4df-e62a-49e4-a129-075048b0fcb2}" ma:internalName="TaxCatchAll" ma:showField="CatchAllData" ma:web="277306eb-b2a8-4d3c-9cbc-822ea7583717">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0e04321-e269-44b1-b2b1-eda0d33836ed"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2" nillable="true" ma:displayName="Length (seconds)" ma:internalName="MediaLengthInSeconds" ma:readOnly="true">
      <xsd:simpleType>
        <xsd:restriction base="dms:Unknown"/>
      </xsd:simpleType>
    </xsd:element>
    <xsd:element name="MediaServiceLocation" ma:index="23" nillable="true" ma:displayName="Location" ma:internalName="MediaServiceLocation" ma:readOnly="true">
      <xsd:simpleType>
        <xsd:restriction base="dms:Text"/>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41076a23-cd4f-4250-a506-b23a6688182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EC15F8A-6D1A-4B2A-9F02-0A34F12923AF}">
  <ds:schemaRefs>
    <ds:schemaRef ds:uri="http://schemas.microsoft.com/sharepoint/v3/contenttype/forms"/>
  </ds:schemaRefs>
</ds:datastoreItem>
</file>

<file path=customXml/itemProps2.xml><?xml version="1.0" encoding="utf-8"?>
<ds:datastoreItem xmlns:ds="http://schemas.openxmlformats.org/officeDocument/2006/customXml" ds:itemID="{F1B6099D-F879-4058-8873-6644E25BFBA9}">
  <ds:schemaRefs>
    <ds:schemaRef ds:uri="http://schemas.microsoft.com/office/2006/metadata/properties"/>
    <ds:schemaRef ds:uri="http://schemas.microsoft.com/office/infopath/2007/PartnerControls"/>
    <ds:schemaRef ds:uri="277306eb-b2a8-4d3c-9cbc-822ea7583717"/>
    <ds:schemaRef ds:uri="b0e04321-e269-44b1-b2b1-eda0d33836ed"/>
  </ds:schemaRefs>
</ds:datastoreItem>
</file>

<file path=customXml/itemProps3.xml><?xml version="1.0" encoding="utf-8"?>
<ds:datastoreItem xmlns:ds="http://schemas.openxmlformats.org/officeDocument/2006/customXml" ds:itemID="{2CA6A86B-2215-4006-BDE3-1AAB9C8B0591}">
  <ds:schemaRefs>
    <ds:schemaRef ds:uri="http://schemas.microsoft.com/sharepoint/events"/>
  </ds:schemaRefs>
</ds:datastoreItem>
</file>

<file path=customXml/itemProps4.xml><?xml version="1.0" encoding="utf-8"?>
<ds:datastoreItem xmlns:ds="http://schemas.openxmlformats.org/officeDocument/2006/customXml" ds:itemID="{3DEA9157-B016-4E4C-8064-152B082951D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77306eb-b2a8-4d3c-9cbc-822ea7583717"/>
    <ds:schemaRef ds:uri="b0e04321-e269-44b1-b2b1-eda0d33836e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12155</TotalTime>
  <Words>1237</Words>
  <Application>Microsoft Office PowerPoint</Application>
  <PresentationFormat>Custom</PresentationFormat>
  <Paragraphs>257</Paragraphs>
  <Slides>7</Slides>
  <Notes>6</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7</vt:i4>
      </vt:variant>
    </vt:vector>
  </HeadingPairs>
  <TitlesOfParts>
    <vt:vector size="18" baseType="lpstr">
      <vt:lpstr>Aptos</vt:lpstr>
      <vt:lpstr>Aptos ExtraBold</vt:lpstr>
      <vt:lpstr>Aptos Light</vt:lpstr>
      <vt:lpstr>Aptos SemiBold</vt:lpstr>
      <vt:lpstr>Arial</vt:lpstr>
      <vt:lpstr>Calibri</vt:lpstr>
      <vt:lpstr>Century Schoolbook</vt:lpstr>
      <vt:lpstr>Montserrat</vt:lpstr>
      <vt:lpstr>NewsGoth BT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Ciska Kloppers</dc:creator>
  <cp:lastModifiedBy>Nicholas Peterson</cp:lastModifiedBy>
  <cp:revision>81</cp:revision>
  <dcterms:created xsi:type="dcterms:W3CDTF">2025-10-20T08:26:08Z</dcterms:created>
  <dcterms:modified xsi:type="dcterms:W3CDTF">2026-10-21T14:28:00Z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2025-10-20T00:00:00Z</vt:filetime>
  </property>
  <property fmtid="{D5CDD505-2E9C-101B-9397-08002B2CF9AE}" pid="3" name="Creator">
    <vt:lpwstr>Adobe InDesign 20.5 (Macintosh)</vt:lpwstr>
  </property>
  <property fmtid="{D5CDD505-2E9C-101B-9397-08002B2CF9AE}" pid="4" name="LastSaved">
    <vt:filetime>2025-10-20T00:00:00Z</vt:filetime>
  </property>
  <property fmtid="{D5CDD505-2E9C-101B-9397-08002B2CF9AE}" pid="5" name="Producer">
    <vt:lpwstr>Adobe PDF Library 17.0</vt:lpwstr>
  </property>
  <property fmtid="{D5CDD505-2E9C-101B-9397-08002B2CF9AE}" pid="6" name="ContentTypeId">
    <vt:lpwstr>0x010100072F4A00F79395449CF88A725EBAC62E</vt:lpwstr>
  </property>
  <property fmtid="{D5CDD505-2E9C-101B-9397-08002B2CF9AE}" pid="7" name="MediaServiceImageTags">
    <vt:lpwstr/>
  </property>
  <property fmtid="{D5CDD505-2E9C-101B-9397-08002B2CF9AE}" pid="8" name="_dlc_DocIdItemGuid">
    <vt:lpwstr>c26a500b-e107-4852-9599-405ecbb44257</vt:lpwstr>
  </property>
</Properties>
</file>